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900" r:id="rId4"/>
  </p:sldMasterIdLst>
  <p:notesMasterIdLst>
    <p:notesMasterId r:id="rId21"/>
  </p:notesMasterIdLst>
  <p:handoutMasterIdLst>
    <p:handoutMasterId r:id="rId22"/>
  </p:handoutMasterIdLst>
  <p:sldIdLst>
    <p:sldId id="659" r:id="rId5"/>
    <p:sldId id="669" r:id="rId6"/>
    <p:sldId id="670" r:id="rId7"/>
    <p:sldId id="665" r:id="rId8"/>
    <p:sldId id="671" r:id="rId9"/>
    <p:sldId id="625" r:id="rId10"/>
    <p:sldId id="656" r:id="rId11"/>
    <p:sldId id="667" r:id="rId12"/>
    <p:sldId id="666" r:id="rId13"/>
    <p:sldId id="654" r:id="rId14"/>
    <p:sldId id="661" r:id="rId15"/>
    <p:sldId id="668" r:id="rId16"/>
    <p:sldId id="546" r:id="rId17"/>
    <p:sldId id="548" r:id="rId18"/>
    <p:sldId id="663" r:id="rId19"/>
    <p:sldId id="664" r:id="rId20"/>
  </p:sldIdLst>
  <p:sldSz cx="9144000" cy="6858000" type="screen4x3"/>
  <p:notesSz cx="6934200" cy="9232900"/>
  <p:defaultTextStyle>
    <a:defPPr>
      <a:defRPr lang="en-US"/>
    </a:defPPr>
    <a:lvl1pPr algn="l" rtl="0" fontAlgn="base">
      <a:spcBef>
        <a:spcPct val="20000"/>
      </a:spcBef>
      <a:spcAft>
        <a:spcPct val="0"/>
      </a:spcAft>
      <a:defRPr sz="2400" kern="1200">
        <a:solidFill>
          <a:schemeClr val="tx1"/>
        </a:solidFill>
        <a:latin typeface="Arial" charset="0"/>
        <a:ea typeface="+mn-ea"/>
        <a:cs typeface="+mn-cs"/>
      </a:defRPr>
    </a:lvl1pPr>
    <a:lvl2pPr marL="457200" algn="l" rtl="0" fontAlgn="base">
      <a:spcBef>
        <a:spcPct val="20000"/>
      </a:spcBef>
      <a:spcAft>
        <a:spcPct val="0"/>
      </a:spcAft>
      <a:defRPr sz="2400" kern="1200">
        <a:solidFill>
          <a:schemeClr val="tx1"/>
        </a:solidFill>
        <a:latin typeface="Arial" charset="0"/>
        <a:ea typeface="+mn-ea"/>
        <a:cs typeface="+mn-cs"/>
      </a:defRPr>
    </a:lvl2pPr>
    <a:lvl3pPr marL="914400" algn="l" rtl="0" fontAlgn="base">
      <a:spcBef>
        <a:spcPct val="20000"/>
      </a:spcBef>
      <a:spcAft>
        <a:spcPct val="0"/>
      </a:spcAft>
      <a:defRPr sz="2400" kern="1200">
        <a:solidFill>
          <a:schemeClr val="tx1"/>
        </a:solidFill>
        <a:latin typeface="Arial" charset="0"/>
        <a:ea typeface="+mn-ea"/>
        <a:cs typeface="+mn-cs"/>
      </a:defRPr>
    </a:lvl3pPr>
    <a:lvl4pPr marL="1371600" algn="l" rtl="0" fontAlgn="base">
      <a:spcBef>
        <a:spcPct val="20000"/>
      </a:spcBef>
      <a:spcAft>
        <a:spcPct val="0"/>
      </a:spcAft>
      <a:defRPr sz="2400" kern="1200">
        <a:solidFill>
          <a:schemeClr val="tx1"/>
        </a:solidFill>
        <a:latin typeface="Arial" charset="0"/>
        <a:ea typeface="+mn-ea"/>
        <a:cs typeface="+mn-cs"/>
      </a:defRPr>
    </a:lvl4pPr>
    <a:lvl5pPr marL="1828800" algn="l" rtl="0" fontAlgn="base">
      <a:spcBef>
        <a:spcPct val="2000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08">
          <p15:clr>
            <a:srgbClr val="A4A3A4"/>
          </p15:clr>
        </p15:guide>
        <p15:guide id="2" pos="218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bs" initials="dbs" lastIdx="3" clrIdx="0"/>
  <p:cmAuthor id="1" name="ejm" initials="e" lastIdx="4" clrIdx="1"/>
  <p:cmAuthor id="2" name="ssimanta" initials="s" lastIdx="16"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2FF"/>
    <a:srgbClr val="AE7612"/>
    <a:srgbClr val="FFFF99"/>
    <a:srgbClr val="E7F9FF"/>
    <a:srgbClr val="60C077"/>
    <a:srgbClr val="336699"/>
    <a:srgbClr val="FF6D6D"/>
    <a:srgbClr val="C00000"/>
    <a:srgbClr val="FFECC5"/>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41" autoAdjust="0"/>
    <p:restoredTop sz="94545" autoAdjust="0"/>
  </p:normalViewPr>
  <p:slideViewPr>
    <p:cSldViewPr snapToGrid="0" showGuides="1">
      <p:cViewPr varScale="1">
        <p:scale>
          <a:sx n="89" d="100"/>
          <a:sy n="89" d="100"/>
        </p:scale>
        <p:origin x="216" y="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howGuides="1">
      <p:cViewPr varScale="1">
        <p:scale>
          <a:sx n="64" d="100"/>
          <a:sy n="64" d="100"/>
        </p:scale>
        <p:origin x="792" y="62"/>
      </p:cViewPr>
      <p:guideLst>
        <p:guide orient="horz" pos="2908"/>
        <p:guide pos="218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dt" sz="quarter" idx="1"/>
          </p:nvPr>
        </p:nvSpPr>
        <p:spPr bwMode="auto">
          <a:xfrm>
            <a:off x="3930323" y="-1577"/>
            <a:ext cx="3007018" cy="433581"/>
          </a:xfrm>
          <a:prstGeom prst="rect">
            <a:avLst/>
          </a:prstGeom>
          <a:noFill/>
          <a:ln w="9525">
            <a:noFill/>
            <a:miter lim="800000"/>
            <a:headEnd/>
            <a:tailEnd/>
          </a:ln>
          <a:effectLst/>
        </p:spPr>
        <p:txBody>
          <a:bodyPr vert="horz" wrap="square" lIns="18996" tIns="0" rIns="18996" bIns="0" numCol="1" anchor="t" anchorCtr="0" compatLnSpc="1">
            <a:prstTxWarp prst="textNoShape">
              <a:avLst/>
            </a:prstTxWarp>
          </a:bodyPr>
          <a:lstStyle>
            <a:lvl1pPr algn="r" defTabSz="925422" eaLnBrk="0" hangingPunct="0">
              <a:spcBef>
                <a:spcPct val="0"/>
              </a:spcBef>
              <a:defRPr sz="1000" i="1"/>
            </a:lvl1pPr>
          </a:lstStyle>
          <a:p>
            <a:pPr>
              <a:defRPr/>
            </a:pPr>
            <a:endParaRPr lang="en-US"/>
          </a:p>
        </p:txBody>
      </p:sp>
      <p:sp>
        <p:nvSpPr>
          <p:cNvPr id="3075" name="Rectangle 3"/>
          <p:cNvSpPr>
            <a:spLocks noGrp="1" noChangeArrowheads="1"/>
          </p:cNvSpPr>
          <p:nvPr>
            <p:ph type="ftr" sz="quarter" idx="2"/>
          </p:nvPr>
        </p:nvSpPr>
        <p:spPr bwMode="auto">
          <a:xfrm>
            <a:off x="-3140" y="8800897"/>
            <a:ext cx="3007019" cy="433581"/>
          </a:xfrm>
          <a:prstGeom prst="rect">
            <a:avLst/>
          </a:prstGeom>
          <a:noFill/>
          <a:ln w="9525">
            <a:noFill/>
            <a:miter lim="800000"/>
            <a:headEnd/>
            <a:tailEnd/>
          </a:ln>
          <a:effectLst/>
        </p:spPr>
        <p:txBody>
          <a:bodyPr vert="horz" wrap="square" lIns="18996" tIns="0" rIns="18996" bIns="0" numCol="1" anchor="b" anchorCtr="0" compatLnSpc="1">
            <a:prstTxWarp prst="textNoShape">
              <a:avLst/>
            </a:prstTxWarp>
          </a:bodyPr>
          <a:lstStyle>
            <a:lvl1pPr defTabSz="925422" eaLnBrk="0" hangingPunct="0">
              <a:spcBef>
                <a:spcPct val="0"/>
              </a:spcBef>
              <a:defRPr sz="1000" i="1"/>
            </a:lvl1pPr>
          </a:lstStyle>
          <a:p>
            <a:pPr>
              <a:defRPr/>
            </a:pPr>
            <a:endParaRPr lang="en-US"/>
          </a:p>
        </p:txBody>
      </p:sp>
    </p:spTree>
    <p:extLst>
      <p:ext uri="{BB962C8B-B14F-4D97-AF65-F5344CB8AC3E}">
        <p14:creationId xmlns:p14="http://schemas.microsoft.com/office/powerpoint/2010/main" val="35277643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3140" y="-1577"/>
            <a:ext cx="3007019" cy="433581"/>
          </a:xfrm>
          <a:prstGeom prst="rect">
            <a:avLst/>
          </a:prstGeom>
          <a:noFill/>
          <a:ln w="9525">
            <a:noFill/>
            <a:miter lim="800000"/>
            <a:headEnd/>
            <a:tailEnd/>
          </a:ln>
          <a:effectLst/>
        </p:spPr>
        <p:txBody>
          <a:bodyPr vert="horz" wrap="square" lIns="18996" tIns="0" rIns="18996" bIns="0" numCol="1" anchor="t" anchorCtr="0" compatLnSpc="1">
            <a:prstTxWarp prst="textNoShape">
              <a:avLst/>
            </a:prstTxWarp>
          </a:bodyPr>
          <a:lstStyle>
            <a:lvl1pPr defTabSz="925422" eaLnBrk="0" hangingPunct="0">
              <a:spcBef>
                <a:spcPct val="0"/>
              </a:spcBef>
              <a:defRPr sz="1000" i="1"/>
            </a:lvl1pPr>
          </a:lstStyle>
          <a:p>
            <a:pPr>
              <a:defRPr/>
            </a:pPr>
            <a:endParaRPr lang="en-US"/>
          </a:p>
        </p:txBody>
      </p:sp>
      <p:sp>
        <p:nvSpPr>
          <p:cNvPr id="2051" name="Rectangle 3"/>
          <p:cNvSpPr>
            <a:spLocks noGrp="1" noChangeArrowheads="1"/>
          </p:cNvSpPr>
          <p:nvPr>
            <p:ph type="dt" idx="1"/>
          </p:nvPr>
        </p:nvSpPr>
        <p:spPr bwMode="auto">
          <a:xfrm>
            <a:off x="3930323" y="-1577"/>
            <a:ext cx="3007018" cy="433581"/>
          </a:xfrm>
          <a:prstGeom prst="rect">
            <a:avLst/>
          </a:prstGeom>
          <a:noFill/>
          <a:ln w="9525">
            <a:noFill/>
            <a:miter lim="800000"/>
            <a:headEnd/>
            <a:tailEnd/>
          </a:ln>
          <a:effectLst/>
        </p:spPr>
        <p:txBody>
          <a:bodyPr vert="horz" wrap="square" lIns="18996" tIns="0" rIns="18996" bIns="0" numCol="1" anchor="t" anchorCtr="0" compatLnSpc="1">
            <a:prstTxWarp prst="textNoShape">
              <a:avLst/>
            </a:prstTxWarp>
          </a:bodyPr>
          <a:lstStyle>
            <a:lvl1pPr algn="r" defTabSz="925422" eaLnBrk="0" hangingPunct="0">
              <a:spcBef>
                <a:spcPct val="0"/>
              </a:spcBef>
              <a:defRPr sz="1000" i="1"/>
            </a:lvl1pPr>
          </a:lstStyle>
          <a:p>
            <a:pPr>
              <a:defRPr/>
            </a:pPr>
            <a:endParaRPr lang="en-US"/>
          </a:p>
        </p:txBody>
      </p:sp>
      <p:sp>
        <p:nvSpPr>
          <p:cNvPr id="2052" name="Rectangle 4"/>
          <p:cNvSpPr>
            <a:spLocks noGrp="1" noChangeArrowheads="1"/>
          </p:cNvSpPr>
          <p:nvPr>
            <p:ph type="ftr" sz="quarter" idx="4"/>
          </p:nvPr>
        </p:nvSpPr>
        <p:spPr bwMode="auto">
          <a:xfrm>
            <a:off x="-3140" y="8800897"/>
            <a:ext cx="3007019" cy="433581"/>
          </a:xfrm>
          <a:prstGeom prst="rect">
            <a:avLst/>
          </a:prstGeom>
          <a:noFill/>
          <a:ln w="9525">
            <a:noFill/>
            <a:miter lim="800000"/>
            <a:headEnd/>
            <a:tailEnd/>
          </a:ln>
          <a:effectLst/>
        </p:spPr>
        <p:txBody>
          <a:bodyPr vert="horz" wrap="square" lIns="18996" tIns="0" rIns="18996" bIns="0" numCol="1" anchor="b" anchorCtr="0" compatLnSpc="1">
            <a:prstTxWarp prst="textNoShape">
              <a:avLst/>
            </a:prstTxWarp>
          </a:bodyPr>
          <a:lstStyle>
            <a:lvl1pPr defTabSz="925422" eaLnBrk="0" hangingPunct="0">
              <a:spcBef>
                <a:spcPct val="0"/>
              </a:spcBef>
              <a:defRPr sz="1000" i="1"/>
            </a:lvl1pPr>
          </a:lstStyle>
          <a:p>
            <a:pPr>
              <a:defRPr/>
            </a:pPr>
            <a:endParaRPr lang="en-US"/>
          </a:p>
        </p:txBody>
      </p:sp>
      <p:sp>
        <p:nvSpPr>
          <p:cNvPr id="2053" name="Rectangle 5"/>
          <p:cNvSpPr>
            <a:spLocks noGrp="1" noChangeArrowheads="1"/>
          </p:cNvSpPr>
          <p:nvPr>
            <p:ph type="sldNum" sz="quarter" idx="5"/>
          </p:nvPr>
        </p:nvSpPr>
        <p:spPr bwMode="auto">
          <a:xfrm>
            <a:off x="3930323" y="8800897"/>
            <a:ext cx="3007018" cy="433581"/>
          </a:xfrm>
          <a:prstGeom prst="rect">
            <a:avLst/>
          </a:prstGeom>
          <a:noFill/>
          <a:ln w="9525">
            <a:noFill/>
            <a:miter lim="800000"/>
            <a:headEnd/>
            <a:tailEnd/>
          </a:ln>
          <a:effectLst/>
        </p:spPr>
        <p:txBody>
          <a:bodyPr vert="horz" wrap="square" lIns="18996" tIns="0" rIns="18996" bIns="0" numCol="1" anchor="b" anchorCtr="0" compatLnSpc="1">
            <a:prstTxWarp prst="textNoShape">
              <a:avLst/>
            </a:prstTxWarp>
          </a:bodyPr>
          <a:lstStyle>
            <a:lvl1pPr algn="r" defTabSz="925422" eaLnBrk="0" hangingPunct="0">
              <a:spcBef>
                <a:spcPct val="0"/>
              </a:spcBef>
              <a:defRPr sz="1000" i="1"/>
            </a:lvl1pPr>
          </a:lstStyle>
          <a:p>
            <a:pPr>
              <a:defRPr/>
            </a:pPr>
            <a:fld id="{0AC00148-BA58-4D5A-8F8C-BF80285C1DE5}" type="slidenum">
              <a:rPr lang="en-US"/>
              <a:pPr>
                <a:defRPr/>
              </a:pPr>
              <a:t>‹#›</a:t>
            </a:fld>
            <a:endParaRPr lang="en-US"/>
          </a:p>
        </p:txBody>
      </p:sp>
      <p:sp>
        <p:nvSpPr>
          <p:cNvPr id="2054" name="Rectangle 6"/>
          <p:cNvSpPr>
            <a:spLocks noGrp="1" noChangeArrowheads="1"/>
          </p:cNvSpPr>
          <p:nvPr>
            <p:ph type="body" sz="quarter" idx="3"/>
          </p:nvPr>
        </p:nvSpPr>
        <p:spPr bwMode="auto">
          <a:xfrm>
            <a:off x="912313" y="4405179"/>
            <a:ext cx="5106435" cy="4115073"/>
          </a:xfrm>
          <a:prstGeom prst="rect">
            <a:avLst/>
          </a:prstGeom>
          <a:noFill/>
          <a:ln w="9525">
            <a:noFill/>
            <a:miter lim="800000"/>
            <a:headEnd/>
            <a:tailEnd/>
          </a:ln>
          <a:effectLst/>
        </p:spPr>
        <p:txBody>
          <a:bodyPr vert="horz" wrap="square" lIns="93391" tIns="45900" rIns="93391" bIns="4590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4039" name="Rectangle 7"/>
          <p:cNvSpPr>
            <a:spLocks noGrp="1" noRot="1" noChangeAspect="1" noChangeArrowheads="1" noTextEdit="1"/>
          </p:cNvSpPr>
          <p:nvPr>
            <p:ph type="sldImg" idx="2"/>
          </p:nvPr>
        </p:nvSpPr>
        <p:spPr bwMode="auto">
          <a:xfrm>
            <a:off x="1182688" y="728663"/>
            <a:ext cx="4579937" cy="3435350"/>
          </a:xfrm>
          <a:prstGeom prst="rect">
            <a:avLst/>
          </a:prstGeom>
          <a:noFill/>
          <a:ln w="12700">
            <a:solidFill>
              <a:schemeClr val="tx1"/>
            </a:solidFill>
            <a:miter lim="800000"/>
            <a:headEnd/>
            <a:tailEnd/>
          </a:ln>
        </p:spPr>
      </p:sp>
    </p:spTree>
    <p:extLst>
      <p:ext uri="{BB962C8B-B14F-4D97-AF65-F5344CB8AC3E}">
        <p14:creationId xmlns:p14="http://schemas.microsoft.com/office/powerpoint/2010/main" val="454370044"/>
      </p:ext>
    </p:extLst>
  </p:cSld>
  <p:clrMap bg1="lt1" tx1="dk1" bg2="lt2" tx2="dk2" accent1="accent1" accent2="accent2" accent3="accent3" accent4="accent4" accent5="accent5" accent6="accent6" hlink="hlink" folHlink="folHlink"/>
  <p:notesStyle>
    <a:lvl1pPr algn="l" defTabSz="911225" rtl="0" eaLnBrk="0" fontAlgn="base" hangingPunct="0">
      <a:spcBef>
        <a:spcPct val="30000"/>
      </a:spcBef>
      <a:spcAft>
        <a:spcPct val="0"/>
      </a:spcAft>
      <a:defRPr sz="1200" kern="1200">
        <a:solidFill>
          <a:schemeClr val="tx1"/>
        </a:solidFill>
        <a:latin typeface="Arial" charset="0"/>
        <a:ea typeface="+mn-ea"/>
        <a:cs typeface="+mn-cs"/>
      </a:defRPr>
    </a:lvl1pPr>
    <a:lvl2pPr marL="457200" algn="l" defTabSz="911225" rtl="0" eaLnBrk="0" fontAlgn="base" hangingPunct="0">
      <a:spcBef>
        <a:spcPct val="30000"/>
      </a:spcBef>
      <a:spcAft>
        <a:spcPct val="0"/>
      </a:spcAft>
      <a:defRPr sz="1200" kern="1200">
        <a:solidFill>
          <a:schemeClr val="tx1"/>
        </a:solidFill>
        <a:latin typeface="Arial" charset="0"/>
        <a:ea typeface="+mn-ea"/>
        <a:cs typeface="+mn-cs"/>
      </a:defRPr>
    </a:lvl2pPr>
    <a:lvl3pPr marL="914400" algn="l" defTabSz="911225" rtl="0" eaLnBrk="0" fontAlgn="base" hangingPunct="0">
      <a:spcBef>
        <a:spcPct val="30000"/>
      </a:spcBef>
      <a:spcAft>
        <a:spcPct val="0"/>
      </a:spcAft>
      <a:defRPr sz="1200" kern="1200">
        <a:solidFill>
          <a:schemeClr val="tx1"/>
        </a:solidFill>
        <a:latin typeface="Arial" charset="0"/>
        <a:ea typeface="+mn-ea"/>
        <a:cs typeface="+mn-cs"/>
      </a:defRPr>
    </a:lvl3pPr>
    <a:lvl4pPr marL="1371600" algn="l" defTabSz="911225" rtl="0" eaLnBrk="0" fontAlgn="base" hangingPunct="0">
      <a:spcBef>
        <a:spcPct val="30000"/>
      </a:spcBef>
      <a:spcAft>
        <a:spcPct val="0"/>
      </a:spcAft>
      <a:defRPr sz="1200" kern="1200">
        <a:solidFill>
          <a:schemeClr val="tx1"/>
        </a:solidFill>
        <a:latin typeface="Arial" charset="0"/>
        <a:ea typeface="+mn-ea"/>
        <a:cs typeface="+mn-cs"/>
      </a:defRPr>
    </a:lvl4pPr>
    <a:lvl5pPr marL="1816100" algn="l" defTabSz="911225"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Some of the dimensions</a:t>
            </a:r>
            <a:r>
              <a:rPr lang="en-US" baseline="0" dirty="0" smtClean="0"/>
              <a:t> that the warfighter considers when they build their own mission specific operational picture. </a:t>
            </a:r>
            <a:endParaRPr lang="en-US" dirty="0"/>
          </a:p>
        </p:txBody>
      </p:sp>
      <p:sp>
        <p:nvSpPr>
          <p:cNvPr id="4" name="Slide Number Placeholder 3"/>
          <p:cNvSpPr>
            <a:spLocks noGrp="1"/>
          </p:cNvSpPr>
          <p:nvPr>
            <p:ph type="sldNum" sz="quarter" idx="10"/>
          </p:nvPr>
        </p:nvSpPr>
        <p:spPr/>
        <p:txBody>
          <a:bodyPr/>
          <a:lstStyle/>
          <a:p>
            <a:pPr>
              <a:defRPr/>
            </a:pPr>
            <a:fld id="{0AC00148-BA58-4D5A-8F8C-BF80285C1DE5}" type="slidenum">
              <a:rPr lang="en-US" smtClean="0"/>
              <a:pPr>
                <a:defRPr/>
              </a:pPr>
              <a:t>1</a:t>
            </a:fld>
            <a:endParaRPr lang="en-US"/>
          </a:p>
        </p:txBody>
      </p:sp>
    </p:spTree>
    <p:extLst>
      <p:ext uri="{BB962C8B-B14F-4D97-AF65-F5344CB8AC3E}">
        <p14:creationId xmlns:p14="http://schemas.microsoft.com/office/powerpoint/2010/main" val="798783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Warfighter &amp; Mission Context </a:t>
            </a:r>
          </a:p>
          <a:p>
            <a:pPr>
              <a:buFont typeface="Arial" pitchFamily="34" charset="0"/>
              <a:buChar char="•"/>
            </a:pPr>
            <a:r>
              <a:rPr lang="en-US" dirty="0" smtClean="0"/>
              <a:t> who</a:t>
            </a:r>
          </a:p>
          <a:p>
            <a:pPr>
              <a:buFont typeface="Arial" pitchFamily="34" charset="0"/>
              <a:buChar char="•"/>
            </a:pPr>
            <a:r>
              <a:rPr lang="en-US" dirty="0" smtClean="0"/>
              <a:t> what</a:t>
            </a:r>
          </a:p>
          <a:p>
            <a:pPr>
              <a:buFont typeface="Arial" pitchFamily="34" charset="0"/>
              <a:buChar char="•"/>
            </a:pPr>
            <a:r>
              <a:rPr lang="en-US" dirty="0" smtClean="0"/>
              <a:t> when</a:t>
            </a:r>
          </a:p>
          <a:p>
            <a:pPr>
              <a:buFont typeface="Arial" pitchFamily="34" charset="0"/>
              <a:buChar char="•"/>
            </a:pPr>
            <a:r>
              <a:rPr lang="en-US" dirty="0" smtClean="0"/>
              <a:t> why</a:t>
            </a:r>
          </a:p>
          <a:p>
            <a:endParaRPr lang="en-US" dirty="0"/>
          </a:p>
        </p:txBody>
      </p:sp>
      <p:sp>
        <p:nvSpPr>
          <p:cNvPr id="4" name="Slide Number Placeholder 3"/>
          <p:cNvSpPr>
            <a:spLocks noGrp="1"/>
          </p:cNvSpPr>
          <p:nvPr>
            <p:ph type="sldNum" sz="quarter" idx="10"/>
          </p:nvPr>
        </p:nvSpPr>
        <p:spPr/>
        <p:txBody>
          <a:bodyPr/>
          <a:lstStyle/>
          <a:p>
            <a:pPr>
              <a:defRPr/>
            </a:pPr>
            <a:fld id="{0AC00148-BA58-4D5A-8F8C-BF80285C1DE5}" type="slidenum">
              <a:rPr lang="en-US" smtClean="0"/>
              <a:pPr>
                <a:defRPr/>
              </a:pPr>
              <a:t>14</a:t>
            </a:fld>
            <a:endParaRPr lang="en-US"/>
          </a:p>
        </p:txBody>
      </p:sp>
    </p:spTree>
    <p:extLst>
      <p:ext uri="{BB962C8B-B14F-4D97-AF65-F5344CB8AC3E}">
        <p14:creationId xmlns:p14="http://schemas.microsoft.com/office/powerpoint/2010/main" val="16618255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is the right user interface that can support this capability? </a:t>
            </a:r>
          </a:p>
          <a:p>
            <a:r>
              <a:rPr lang="en-US" dirty="0" smtClean="0"/>
              <a:t>During what phases of the mission can these capabilities be used? </a:t>
            </a:r>
          </a:p>
          <a:p>
            <a:r>
              <a:rPr lang="en-US" dirty="0" smtClean="0"/>
              <a:t>How do we evaluate the usability of this capability? </a:t>
            </a:r>
          </a:p>
          <a:p>
            <a:endParaRPr lang="en-US" dirty="0"/>
          </a:p>
        </p:txBody>
      </p:sp>
      <p:sp>
        <p:nvSpPr>
          <p:cNvPr id="4" name="Slide Number Placeholder 3"/>
          <p:cNvSpPr>
            <a:spLocks noGrp="1"/>
          </p:cNvSpPr>
          <p:nvPr>
            <p:ph type="sldNum" sz="quarter" idx="10"/>
          </p:nvPr>
        </p:nvSpPr>
        <p:spPr/>
        <p:txBody>
          <a:bodyPr/>
          <a:lstStyle/>
          <a:p>
            <a:pPr>
              <a:defRPr/>
            </a:pPr>
            <a:fld id="{0AC00148-BA58-4D5A-8F8C-BF80285C1DE5}" type="slidenum">
              <a:rPr lang="en-US" smtClean="0"/>
              <a:pPr>
                <a:defRPr/>
              </a:pPr>
              <a:t>15</a:t>
            </a:fld>
            <a:endParaRPr lang="en-US"/>
          </a:p>
        </p:txBody>
      </p:sp>
    </p:spTree>
    <p:extLst>
      <p:ext uri="{BB962C8B-B14F-4D97-AF65-F5344CB8AC3E}">
        <p14:creationId xmlns:p14="http://schemas.microsoft.com/office/powerpoint/2010/main" val="1897852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Warfighter &amp; Mission Context </a:t>
            </a:r>
          </a:p>
          <a:p>
            <a:pPr>
              <a:buFont typeface="Arial" pitchFamily="34" charset="0"/>
              <a:buChar char="•"/>
            </a:pPr>
            <a:r>
              <a:rPr lang="en-US" dirty="0" smtClean="0"/>
              <a:t> who</a:t>
            </a:r>
          </a:p>
          <a:p>
            <a:pPr>
              <a:buFont typeface="Arial" pitchFamily="34" charset="0"/>
              <a:buChar char="•"/>
            </a:pPr>
            <a:r>
              <a:rPr lang="en-US" dirty="0" smtClean="0"/>
              <a:t> what</a:t>
            </a:r>
          </a:p>
          <a:p>
            <a:pPr>
              <a:buFont typeface="Arial" pitchFamily="34" charset="0"/>
              <a:buChar char="•"/>
            </a:pPr>
            <a:r>
              <a:rPr lang="en-US" dirty="0" smtClean="0"/>
              <a:t> when</a:t>
            </a:r>
          </a:p>
          <a:p>
            <a:pPr>
              <a:buFont typeface="Arial" pitchFamily="34" charset="0"/>
              <a:buChar char="•"/>
            </a:pPr>
            <a:r>
              <a:rPr lang="en-US" dirty="0" smtClean="0"/>
              <a:t> why</a:t>
            </a:r>
          </a:p>
          <a:p>
            <a:endParaRPr lang="en-US" dirty="0"/>
          </a:p>
        </p:txBody>
      </p:sp>
      <p:sp>
        <p:nvSpPr>
          <p:cNvPr id="4" name="Slide Number Placeholder 3"/>
          <p:cNvSpPr>
            <a:spLocks noGrp="1"/>
          </p:cNvSpPr>
          <p:nvPr>
            <p:ph type="sldNum" sz="quarter" idx="10"/>
          </p:nvPr>
        </p:nvSpPr>
        <p:spPr/>
        <p:txBody>
          <a:bodyPr/>
          <a:lstStyle/>
          <a:p>
            <a:pPr>
              <a:defRPr/>
            </a:pPr>
            <a:fld id="{0AC00148-BA58-4D5A-8F8C-BF80285C1DE5}" type="slidenum">
              <a:rPr lang="en-US" smtClean="0"/>
              <a:pPr>
                <a:defRPr/>
              </a:pPr>
              <a:t>16</a:t>
            </a:fld>
            <a:endParaRPr lang="en-US"/>
          </a:p>
        </p:txBody>
      </p:sp>
    </p:spTree>
    <p:extLst>
      <p:ext uri="{BB962C8B-B14F-4D97-AF65-F5344CB8AC3E}">
        <p14:creationId xmlns:p14="http://schemas.microsoft.com/office/powerpoint/2010/main" val="1565502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Important to point out</a:t>
            </a:r>
            <a:r>
              <a:rPr lang="en-US" baseline="0" dirty="0" smtClean="0"/>
              <a:t> the synthesis part of this. It’s not just about changing runtime parameters, it includes analysis of program components, synthesis for creating variants, and </a:t>
            </a:r>
            <a:endParaRPr lang="en-US" dirty="0"/>
          </a:p>
        </p:txBody>
      </p:sp>
      <p:sp>
        <p:nvSpPr>
          <p:cNvPr id="4" name="Slide Number Placeholder 3"/>
          <p:cNvSpPr>
            <a:spLocks noGrp="1"/>
          </p:cNvSpPr>
          <p:nvPr>
            <p:ph type="sldNum" sz="quarter" idx="10"/>
          </p:nvPr>
        </p:nvSpPr>
        <p:spPr/>
        <p:txBody>
          <a:bodyPr/>
          <a:lstStyle/>
          <a:p>
            <a:pPr>
              <a:defRPr/>
            </a:pPr>
            <a:fld id="{0AC00148-BA58-4D5A-8F8C-BF80285C1DE5}" type="slidenum">
              <a:rPr lang="en-US" smtClean="0"/>
              <a:pPr>
                <a:defRPr/>
              </a:pPr>
              <a:t>3</a:t>
            </a:fld>
            <a:endParaRPr lang="en-US"/>
          </a:p>
        </p:txBody>
      </p:sp>
    </p:spTree>
    <p:extLst>
      <p:ext uri="{BB962C8B-B14F-4D97-AF65-F5344CB8AC3E}">
        <p14:creationId xmlns:p14="http://schemas.microsoft.com/office/powerpoint/2010/main" val="2948065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Some of the dimensions</a:t>
            </a:r>
            <a:r>
              <a:rPr lang="en-US" baseline="0" dirty="0" smtClean="0"/>
              <a:t> that the warfighter considers when they build their own mission specific operational picture. </a:t>
            </a:r>
          </a:p>
          <a:p>
            <a:endParaRPr lang="en-US" baseline="0" dirty="0" smtClean="0"/>
          </a:p>
          <a:p>
            <a:r>
              <a:rPr lang="en-US" dirty="0" smtClean="0"/>
              <a:t>Note that we are not saying that we are covering changes like I want this location as opposed to that. We are saying that location (coordinates and images of terrain/buildings) are so important in the tactical SA domain that any changes in mission, hardware, software, etc. will likely cross paths with code that handles location. A new device may come with a new sensor (camera, IR camera, new GPS receiver), a new library may treat location differently etc. It is true that location/images of surroundings is not the only SA data--but our pared down ATAK client does not currently handle anything else. So, we can also say location/images is a factor like you say below, and claim that if we can handle this, other data types can be handled similarly. </a:t>
            </a:r>
            <a:endParaRPr lang="en-US" dirty="0"/>
          </a:p>
        </p:txBody>
      </p:sp>
      <p:sp>
        <p:nvSpPr>
          <p:cNvPr id="4" name="Slide Number Placeholder 3"/>
          <p:cNvSpPr>
            <a:spLocks noGrp="1"/>
          </p:cNvSpPr>
          <p:nvPr>
            <p:ph type="sldNum" sz="quarter" idx="10"/>
          </p:nvPr>
        </p:nvSpPr>
        <p:spPr/>
        <p:txBody>
          <a:bodyPr/>
          <a:lstStyle/>
          <a:p>
            <a:pPr>
              <a:defRPr/>
            </a:pPr>
            <a:fld id="{0AC00148-BA58-4D5A-8F8C-BF80285C1DE5}" type="slidenum">
              <a:rPr lang="en-US" smtClean="0"/>
              <a:pPr>
                <a:defRPr/>
              </a:pPr>
              <a:t>4</a:t>
            </a:fld>
            <a:endParaRPr lang="en-US"/>
          </a:p>
        </p:txBody>
      </p:sp>
    </p:spTree>
    <p:extLst>
      <p:ext uri="{BB962C8B-B14F-4D97-AF65-F5344CB8AC3E}">
        <p14:creationId xmlns:p14="http://schemas.microsoft.com/office/powerpoint/2010/main" val="2206805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Some of the dimensions</a:t>
            </a:r>
            <a:r>
              <a:rPr lang="en-US" baseline="0" dirty="0" smtClean="0"/>
              <a:t> that the warfighter considers when they build their own mission specific operational picture. </a:t>
            </a:r>
          </a:p>
          <a:p>
            <a:endParaRPr lang="en-US" baseline="0" dirty="0" smtClean="0"/>
          </a:p>
          <a:p>
            <a:r>
              <a:rPr lang="en-US" dirty="0" smtClean="0"/>
              <a:t>Note that we are not saying that we are covering changes like I want this location as opposed to that. We are saying that location (coordinates and images of terrain/buildings) are so important in the tactical SA domain that any changes in mission, hardware, software, etc. will likely cross paths with code that handles location. A new device may come with a new sensor (camera, IR camera, new GPS receiver), a new library may treat location differently etc. It is true that location/images of surroundings is not the only SA data, but it is a critical</a:t>
            </a:r>
            <a:r>
              <a:rPr lang="en-US" baseline="0" dirty="0" smtClean="0"/>
              <a:t> </a:t>
            </a:r>
            <a:r>
              <a:rPr lang="en-US" dirty="0" smtClean="0"/>
              <a:t>factor/dimension. Techniques</a:t>
            </a:r>
            <a:r>
              <a:rPr lang="en-US" baseline="0" dirty="0" smtClean="0"/>
              <a:t> that can handle ecosystem changes that affect location</a:t>
            </a:r>
            <a:r>
              <a:rPr lang="en-US" dirty="0" smtClean="0"/>
              <a:t> should</a:t>
            </a:r>
            <a:r>
              <a:rPr lang="en-US" baseline="0" dirty="0" smtClean="0"/>
              <a:t> be generalizable to other dimensions.</a:t>
            </a:r>
            <a:endParaRPr lang="en-US" dirty="0"/>
          </a:p>
        </p:txBody>
      </p:sp>
      <p:sp>
        <p:nvSpPr>
          <p:cNvPr id="4" name="Slide Number Placeholder 3"/>
          <p:cNvSpPr>
            <a:spLocks noGrp="1"/>
          </p:cNvSpPr>
          <p:nvPr>
            <p:ph type="sldNum" sz="quarter" idx="10"/>
          </p:nvPr>
        </p:nvSpPr>
        <p:spPr/>
        <p:txBody>
          <a:bodyPr/>
          <a:lstStyle/>
          <a:p>
            <a:pPr>
              <a:defRPr/>
            </a:pPr>
            <a:fld id="{0AC00148-BA58-4D5A-8F8C-BF80285C1DE5}" type="slidenum">
              <a:rPr lang="en-US" smtClean="0"/>
              <a:pPr>
                <a:defRPr/>
              </a:pPr>
              <a:t>5</a:t>
            </a:fld>
            <a:endParaRPr lang="en-US"/>
          </a:p>
        </p:txBody>
      </p:sp>
    </p:spTree>
    <p:extLst>
      <p:ext uri="{BB962C8B-B14F-4D97-AF65-F5344CB8AC3E}">
        <p14:creationId xmlns:p14="http://schemas.microsoft.com/office/powerpoint/2010/main" val="954999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14333">
              <a:defRPr/>
            </a:pPr>
            <a:r>
              <a:rPr lang="en-US" dirty="0" err="1" smtClean="0"/>
              <a:t>Highlevel</a:t>
            </a:r>
            <a:r>
              <a:rPr lang="en-US" dirty="0" smtClean="0"/>
              <a:t> overview of where our problem fits in the big picture.</a:t>
            </a:r>
            <a:r>
              <a:rPr lang="en-US" baseline="0" dirty="0" smtClean="0"/>
              <a:t> </a:t>
            </a:r>
            <a:endParaRPr lang="en-US" dirty="0"/>
          </a:p>
        </p:txBody>
      </p:sp>
      <p:sp>
        <p:nvSpPr>
          <p:cNvPr id="4" name="Slide Number Placeholder 3"/>
          <p:cNvSpPr>
            <a:spLocks noGrp="1"/>
          </p:cNvSpPr>
          <p:nvPr>
            <p:ph type="sldNum" sz="quarter" idx="10"/>
          </p:nvPr>
        </p:nvSpPr>
        <p:spPr/>
        <p:txBody>
          <a:bodyPr/>
          <a:lstStyle/>
          <a:p>
            <a:pPr>
              <a:defRPr/>
            </a:pPr>
            <a:fld id="{B152310B-D1D2-4ED9-8472-246EA1D6D8C3}" type="slidenum">
              <a:rPr lang="en-US" smtClean="0"/>
              <a:pPr>
                <a:defRPr/>
              </a:pPr>
              <a:t>6</a:t>
            </a:fld>
            <a:endParaRPr lang="en-US"/>
          </a:p>
        </p:txBody>
      </p:sp>
    </p:spTree>
    <p:extLst>
      <p:ext uri="{BB962C8B-B14F-4D97-AF65-F5344CB8AC3E}">
        <p14:creationId xmlns:p14="http://schemas.microsoft.com/office/powerpoint/2010/main" val="2614018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14333">
              <a:defRPr/>
            </a:pPr>
            <a:r>
              <a:rPr lang="en-US" dirty="0" err="1" smtClean="0"/>
              <a:t>Highlevel</a:t>
            </a:r>
            <a:r>
              <a:rPr lang="en-US" dirty="0" smtClean="0"/>
              <a:t> overview of where our problem fits in the big picture.</a:t>
            </a:r>
            <a:r>
              <a:rPr lang="en-US" baseline="0" dirty="0" smtClean="0"/>
              <a:t> </a:t>
            </a:r>
            <a:endParaRPr lang="en-US" dirty="0"/>
          </a:p>
        </p:txBody>
      </p:sp>
      <p:sp>
        <p:nvSpPr>
          <p:cNvPr id="4" name="Slide Number Placeholder 3"/>
          <p:cNvSpPr>
            <a:spLocks noGrp="1"/>
          </p:cNvSpPr>
          <p:nvPr>
            <p:ph type="sldNum" sz="quarter" idx="10"/>
          </p:nvPr>
        </p:nvSpPr>
        <p:spPr/>
        <p:txBody>
          <a:bodyPr/>
          <a:lstStyle/>
          <a:p>
            <a:pPr>
              <a:defRPr/>
            </a:pPr>
            <a:fld id="{B152310B-D1D2-4ED9-8472-246EA1D6D8C3}" type="slidenum">
              <a:rPr lang="en-US" smtClean="0"/>
              <a:pPr>
                <a:defRPr/>
              </a:pPr>
              <a:t>7</a:t>
            </a:fld>
            <a:endParaRPr lang="en-US"/>
          </a:p>
        </p:txBody>
      </p:sp>
    </p:spTree>
    <p:extLst>
      <p:ext uri="{BB962C8B-B14F-4D97-AF65-F5344CB8AC3E}">
        <p14:creationId xmlns:p14="http://schemas.microsoft.com/office/powerpoint/2010/main" val="1838098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AC00148-BA58-4D5A-8F8C-BF80285C1DE5}" type="slidenum">
              <a:rPr lang="en-US" smtClean="0"/>
              <a:pPr>
                <a:defRPr/>
              </a:pPr>
              <a:t>10</a:t>
            </a:fld>
            <a:endParaRPr lang="en-US"/>
          </a:p>
        </p:txBody>
      </p:sp>
    </p:spTree>
    <p:extLst>
      <p:ext uri="{BB962C8B-B14F-4D97-AF65-F5344CB8AC3E}">
        <p14:creationId xmlns:p14="http://schemas.microsoft.com/office/powerpoint/2010/main" val="449601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AC00148-BA58-4D5A-8F8C-BF80285C1DE5}" type="slidenum">
              <a:rPr lang="en-US" smtClean="0"/>
              <a:pPr>
                <a:defRPr/>
              </a:pPr>
              <a:t>11</a:t>
            </a:fld>
            <a:endParaRPr lang="en-US"/>
          </a:p>
        </p:txBody>
      </p:sp>
    </p:spTree>
    <p:extLst>
      <p:ext uri="{BB962C8B-B14F-4D97-AF65-F5344CB8AC3E}">
        <p14:creationId xmlns:p14="http://schemas.microsoft.com/office/powerpoint/2010/main" val="3086009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is the right user interface that can support this capability? </a:t>
            </a:r>
          </a:p>
          <a:p>
            <a:r>
              <a:rPr lang="en-US" dirty="0" smtClean="0"/>
              <a:t>During what phases of the mission can these capabilities be used? </a:t>
            </a:r>
          </a:p>
          <a:p>
            <a:r>
              <a:rPr lang="en-US" dirty="0" smtClean="0"/>
              <a:t>How do we evaluate the usability of this capability? </a:t>
            </a:r>
          </a:p>
          <a:p>
            <a:endParaRPr lang="en-US" dirty="0"/>
          </a:p>
        </p:txBody>
      </p:sp>
      <p:sp>
        <p:nvSpPr>
          <p:cNvPr id="4" name="Slide Number Placeholder 3"/>
          <p:cNvSpPr>
            <a:spLocks noGrp="1"/>
          </p:cNvSpPr>
          <p:nvPr>
            <p:ph type="sldNum" sz="quarter" idx="10"/>
          </p:nvPr>
        </p:nvSpPr>
        <p:spPr/>
        <p:txBody>
          <a:bodyPr/>
          <a:lstStyle/>
          <a:p>
            <a:pPr>
              <a:defRPr/>
            </a:pPr>
            <a:fld id="{0AC00148-BA58-4D5A-8F8C-BF80285C1DE5}" type="slidenum">
              <a:rPr lang="en-US" smtClean="0"/>
              <a:pPr>
                <a:defRPr/>
              </a:pPr>
              <a:t>13</a:t>
            </a:fld>
            <a:endParaRPr lang="en-US"/>
          </a:p>
        </p:txBody>
      </p:sp>
    </p:spTree>
    <p:extLst>
      <p:ext uri="{BB962C8B-B14F-4D97-AF65-F5344CB8AC3E}">
        <p14:creationId xmlns:p14="http://schemas.microsoft.com/office/powerpoint/2010/main" val="1524892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1C45362D-1581-4093-A61D-8EAF605608A3}" type="datetimeFigureOut">
              <a:rPr lang="en-US" smtClean="0"/>
              <a:pPr/>
              <a:t>1/27/2017</a:t>
            </a:fld>
            <a:endParaRPr lang="en-US"/>
          </a:p>
        </p:txBody>
      </p:sp>
    </p:spTree>
  </p:cSld>
  <p:clrMapOvr>
    <a:masterClrMapping/>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422275"/>
            <a:ext cx="2038350" cy="53689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422275"/>
            <a:ext cx="5962650" cy="53689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1C45362D-1581-4093-A61D-8EAF605608A3}" type="datetimeFigureOut">
              <a:rPr lang="en-US" smtClean="0"/>
              <a:pPr/>
              <a:t>1/27/2017</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chartAndTx" preserve="1">
  <p:cSld name="Title,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422275"/>
            <a:ext cx="8153400" cy="384175"/>
          </a:xfrm>
        </p:spPr>
        <p:txBody>
          <a:bodyPr/>
          <a:lstStyle/>
          <a:p>
            <a:r>
              <a:rPr lang="en-US" smtClean="0"/>
              <a:t>Click to edit Master title style</a:t>
            </a:r>
            <a:endParaRPr lang="en-US"/>
          </a:p>
        </p:txBody>
      </p:sp>
      <p:sp>
        <p:nvSpPr>
          <p:cNvPr id="3" name="Chart Placeholder 2"/>
          <p:cNvSpPr>
            <a:spLocks noGrp="1"/>
          </p:cNvSpPr>
          <p:nvPr>
            <p:ph type="chart" sz="half" idx="1"/>
          </p:nvPr>
        </p:nvSpPr>
        <p:spPr>
          <a:xfrm>
            <a:off x="533400" y="1295400"/>
            <a:ext cx="4000500" cy="4495800"/>
          </a:xfrm>
        </p:spPr>
        <p:txBody>
          <a:bodyPr/>
          <a:lstStyle/>
          <a:p>
            <a:r>
              <a:rPr lang="en-US" smtClean="0"/>
              <a:t>Click icon to add chart</a:t>
            </a:r>
            <a:endParaRPr lang="en-US"/>
          </a:p>
        </p:txBody>
      </p:sp>
      <p:sp>
        <p:nvSpPr>
          <p:cNvPr id="4" name="Text Placeholder 3"/>
          <p:cNvSpPr>
            <a:spLocks noGrp="1"/>
          </p:cNvSpPr>
          <p:nvPr>
            <p:ph type="body" sz="half" idx="2"/>
          </p:nvPr>
        </p:nvSpPr>
        <p:spPr>
          <a:xfrm>
            <a:off x="4686300" y="1295400"/>
            <a:ext cx="40005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85800" y="6249988"/>
            <a:ext cx="1905000" cy="455612"/>
          </a:xfrm>
        </p:spPr>
        <p:txBody>
          <a:bodyPr/>
          <a:lstStyle>
            <a:lvl1pPr>
              <a:defRPr/>
            </a:lvl1pPr>
          </a:lstStyle>
          <a:p>
            <a:fld id="{1C45362D-1581-4093-A61D-8EAF605608A3}" type="datetimeFigureOut">
              <a:rPr lang="en-US" smtClean="0"/>
              <a:pPr/>
              <a:t>1/27/2017</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ody 1 - General">
    <p:spTree>
      <p:nvGrpSpPr>
        <p:cNvPr id="1" name=""/>
        <p:cNvGrpSpPr/>
        <p:nvPr/>
      </p:nvGrpSpPr>
      <p:grpSpPr>
        <a:xfrm>
          <a:off x="0" y="0"/>
          <a:ext cx="0" cy="0"/>
          <a:chOff x="0" y="0"/>
          <a:chExt cx="0" cy="0"/>
        </a:xfrm>
      </p:grpSpPr>
      <p:sp>
        <p:nvSpPr>
          <p:cNvPr id="7" name="Text Placeholder 7"/>
          <p:cNvSpPr>
            <a:spLocks noGrp="1"/>
          </p:cNvSpPr>
          <p:nvPr>
            <p:ph type="body" sz="quarter" idx="10" hasCustomPrompt="1"/>
          </p:nvPr>
        </p:nvSpPr>
        <p:spPr>
          <a:xfrm>
            <a:off x="1562100" y="0"/>
            <a:ext cx="6019800" cy="1066800"/>
          </a:xfrm>
          <a:prstGeom prst="rect">
            <a:avLst/>
          </a:prstGeom>
        </p:spPr>
        <p:txBody>
          <a:bodyPr anchor="ctr"/>
          <a:lstStyle>
            <a:lvl1pPr algn="ctr">
              <a:buNone/>
              <a:defRPr sz="3200" b="1">
                <a:solidFill>
                  <a:srgbClr val="000066"/>
                </a:solidFill>
                <a:latin typeface="+mj-lt"/>
              </a:defRPr>
            </a:lvl1pPr>
          </a:lstStyle>
          <a:p>
            <a:pPr lvl="0"/>
            <a:r>
              <a:rPr lang="en-US" dirty="0" smtClean="0"/>
              <a:t>Title</a:t>
            </a:r>
          </a:p>
        </p:txBody>
      </p:sp>
      <p:sp>
        <p:nvSpPr>
          <p:cNvPr id="11" name="Text Placeholder 10"/>
          <p:cNvSpPr>
            <a:spLocks noGrp="1"/>
          </p:cNvSpPr>
          <p:nvPr>
            <p:ph type="body" sz="quarter" idx="11"/>
          </p:nvPr>
        </p:nvSpPr>
        <p:spPr>
          <a:xfrm>
            <a:off x="381000" y="1219200"/>
            <a:ext cx="8382000" cy="5105400"/>
          </a:xfrm>
          <a:prstGeom prst="rect">
            <a:avLst/>
          </a:prstGeom>
        </p:spPr>
        <p:txBody>
          <a:bodyPr/>
          <a:lstStyle>
            <a:lvl1pPr>
              <a:defRPr sz="2400" b="1"/>
            </a:lvl1pPr>
            <a:lvl2pPr>
              <a:defRPr sz="2400"/>
            </a:lvl2pPr>
            <a:lvl3pPr>
              <a:defRPr sz="2400"/>
            </a:lvl3pPr>
            <a:lvl4pPr>
              <a:defRPr sz="2400"/>
            </a:lvl4pPr>
            <a:lvl5pPr>
              <a:buFont typeface="Arial" pitchFamily="34" charset="0"/>
              <a:buChar cha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1C45362D-1581-4093-A61D-8EAF605608A3}" type="datetimeFigureOut">
              <a:rPr lang="en-US" smtClean="0"/>
              <a:pPr/>
              <a:t>1/27/2017</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295400"/>
            <a:ext cx="40005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86300" y="1295400"/>
            <a:ext cx="40005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fld id="{1C45362D-1581-4093-A61D-8EAF605608A3}" type="datetimeFigureOut">
              <a:rPr lang="en-US" smtClean="0"/>
              <a:pPr/>
              <a:t>1/27/2017</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fld id="{1C45362D-1581-4093-A61D-8EAF605608A3}" type="datetimeFigureOut">
              <a:rPr lang="en-US" smtClean="0"/>
              <a:pPr/>
              <a:t>1/27/2017</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fld id="{1C45362D-1581-4093-A61D-8EAF605608A3}" type="datetimeFigureOut">
              <a:rPr lang="en-US" smtClean="0"/>
              <a:pPr/>
              <a:t>1/27/2017</a:t>
            </a:fld>
            <a:endParaRPr lang="en-US"/>
          </a:p>
        </p:txBody>
      </p:sp>
    </p:spTree>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C45362D-1581-4093-A61D-8EAF605608A3}" type="datetimeFigureOut">
              <a:rPr lang="en-US" smtClean="0"/>
              <a:pPr/>
              <a:t>1/27/2017</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1C45362D-1581-4093-A61D-8EAF605608A3}" type="datetimeFigureOut">
              <a:rPr lang="en-US" smtClean="0"/>
              <a:pPr/>
              <a:t>1/27/2017</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1C45362D-1581-4093-A61D-8EAF605608A3}" type="datetimeFigureOut">
              <a:rPr lang="en-US" smtClean="0"/>
              <a:pPr/>
              <a:t>1/27/2017</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1C45362D-1581-4093-A61D-8EAF605608A3}" type="datetimeFigureOut">
              <a:rPr lang="en-US" smtClean="0"/>
              <a:pPr/>
              <a:t>1/27/2017</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1033" name="Rectangle 9"/>
          <p:cNvSpPr>
            <a:spLocks noGrp="1" noChangeArrowheads="1"/>
          </p:cNvSpPr>
          <p:nvPr>
            <p:ph type="body" idx="1"/>
          </p:nvPr>
        </p:nvSpPr>
        <p:spPr bwMode="gray">
          <a:xfrm>
            <a:off x="533400" y="1295400"/>
            <a:ext cx="8153400" cy="44958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34" name="Rectangle 10"/>
          <p:cNvSpPr>
            <a:spLocks noGrp="1" noChangeArrowheads="1"/>
          </p:cNvSpPr>
          <p:nvPr>
            <p:ph type="title"/>
          </p:nvPr>
        </p:nvSpPr>
        <p:spPr bwMode="auto">
          <a:xfrm>
            <a:off x="533400" y="422275"/>
            <a:ext cx="8153400" cy="384175"/>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p>
        </p:txBody>
      </p:sp>
      <p:sp>
        <p:nvSpPr>
          <p:cNvPr id="1103" name="Line 79"/>
          <p:cNvSpPr>
            <a:spLocks noChangeShapeType="1"/>
          </p:cNvSpPr>
          <p:nvPr/>
        </p:nvSpPr>
        <p:spPr bwMode="auto">
          <a:xfrm>
            <a:off x="300038" y="6157913"/>
            <a:ext cx="8501062" cy="1587"/>
          </a:xfrm>
          <a:prstGeom prst="line">
            <a:avLst/>
          </a:prstGeom>
          <a:noFill/>
          <a:ln w="6350">
            <a:solidFill>
              <a:schemeClr val="bg2"/>
            </a:solidFill>
            <a:round/>
            <a:headEnd/>
            <a:tailEnd/>
          </a:ln>
          <a:effectLst/>
        </p:spPr>
        <p:txBody>
          <a:bodyPr wrap="none" lIns="0" tIns="0" anchor="ctr"/>
          <a:lstStyle/>
          <a:p>
            <a:endParaRPr lang="en-US"/>
          </a:p>
        </p:txBody>
      </p:sp>
      <p:sp>
        <p:nvSpPr>
          <p:cNvPr id="1104" name="Rectangle 80"/>
          <p:cNvSpPr>
            <a:spLocks noGrp="1" noChangeArrowheads="1"/>
          </p:cNvSpPr>
          <p:nvPr>
            <p:ph type="dt" sz="half" idx="2"/>
          </p:nvPr>
        </p:nvSpPr>
        <p:spPr bwMode="auto">
          <a:xfrm>
            <a:off x="685800" y="6249988"/>
            <a:ext cx="1905000" cy="455612"/>
          </a:xfrm>
          <a:prstGeom prst="rect">
            <a:avLst/>
          </a:prstGeom>
          <a:noFill/>
          <a:ln w="9525">
            <a:noFill/>
            <a:miter lim="800000"/>
            <a:headEnd/>
            <a:tailEnd/>
          </a:ln>
          <a:effectLst/>
        </p:spPr>
        <p:txBody>
          <a:bodyPr vert="horz" wrap="square" lIns="91428" tIns="45714" rIns="91428" bIns="45714" numCol="1" anchor="t" anchorCtr="0" compatLnSpc="1">
            <a:prstTxWarp prst="textNoShape">
              <a:avLst/>
            </a:prstTxWarp>
          </a:bodyPr>
          <a:lstStyle>
            <a:lvl1pPr algn="l" eaLnBrk="0" hangingPunct="0">
              <a:spcBef>
                <a:spcPct val="0"/>
              </a:spcBef>
              <a:defRPr sz="1300" b="0">
                <a:latin typeface="Times" pitchFamily="1" charset="0"/>
              </a:defRPr>
            </a:lvl1pPr>
          </a:lstStyle>
          <a:p>
            <a:fld id="{1C45362D-1581-4093-A61D-8EAF605608A3}" type="datetimeFigureOut">
              <a:rPr lang="en-US" smtClean="0"/>
              <a:pPr/>
              <a:t>1/27/2017</a:t>
            </a:fld>
            <a:endParaRPr lang="en-US"/>
          </a:p>
        </p:txBody>
      </p:sp>
      <p:sp>
        <p:nvSpPr>
          <p:cNvPr id="1106" name="Rectangle 82"/>
          <p:cNvSpPr>
            <a:spLocks noChangeArrowheads="1"/>
          </p:cNvSpPr>
          <p:nvPr/>
        </p:nvSpPr>
        <p:spPr bwMode="ltGray">
          <a:xfrm>
            <a:off x="7823200" y="6430963"/>
            <a:ext cx="838200" cy="165100"/>
          </a:xfrm>
          <a:prstGeom prst="rect">
            <a:avLst/>
          </a:prstGeom>
          <a:noFill/>
          <a:ln w="9525">
            <a:noFill/>
            <a:miter lim="800000"/>
            <a:headEnd/>
            <a:tailEnd/>
          </a:ln>
          <a:effectLst/>
        </p:spPr>
        <p:txBody>
          <a:bodyPr lIns="0" tIns="0" rIns="0" bIns="0" anchor="ctr">
            <a:spAutoFit/>
          </a:bodyPr>
          <a:lstStyle/>
          <a:p>
            <a:pPr algn="r" eaLnBrk="0" hangingPunct="0">
              <a:lnSpc>
                <a:spcPts val="1300"/>
              </a:lnSpc>
              <a:spcBef>
                <a:spcPct val="0"/>
              </a:spcBef>
            </a:pPr>
            <a:fld id="{56BD7A81-953D-46B0-8708-4C2EEC7242E2}" type="slidenum">
              <a:rPr lang="en-US" sz="800">
                <a:solidFill>
                  <a:schemeClr val="bg1"/>
                </a:solidFill>
              </a:rPr>
              <a:pPr algn="r" eaLnBrk="0" hangingPunct="0">
                <a:lnSpc>
                  <a:spcPts val="1300"/>
                </a:lnSpc>
                <a:spcBef>
                  <a:spcPct val="0"/>
                </a:spcBef>
              </a:pPr>
              <a:t>‹#›</a:t>
            </a:fld>
            <a:endParaRPr lang="en-US" sz="800">
              <a:solidFill>
                <a:schemeClr val="bg1"/>
              </a:solidFill>
            </a:endParaRPr>
          </a:p>
        </p:txBody>
      </p:sp>
      <p:sp>
        <p:nvSpPr>
          <p:cNvPr id="1107" name="Rectangle 83"/>
          <p:cNvSpPr>
            <a:spLocks noChangeArrowheads="1"/>
          </p:cNvSpPr>
          <p:nvPr/>
        </p:nvSpPr>
        <p:spPr bwMode="ltGray">
          <a:xfrm>
            <a:off x="6172200" y="6316517"/>
            <a:ext cx="2286000" cy="392403"/>
          </a:xfrm>
          <a:prstGeom prst="rect">
            <a:avLst/>
          </a:prstGeom>
          <a:noFill/>
          <a:ln w="9525">
            <a:noFill/>
            <a:miter lim="800000"/>
            <a:headEnd/>
            <a:tailEnd/>
          </a:ln>
          <a:effectLst/>
        </p:spPr>
        <p:txBody>
          <a:bodyPr lIns="45714" tIns="45714" rIns="45714" bIns="45714" anchor="ctr">
            <a:spAutoFit/>
          </a:bodyPr>
          <a:lstStyle/>
          <a:p>
            <a:pPr algn="l" eaLnBrk="0" hangingPunct="0">
              <a:spcBef>
                <a:spcPct val="0"/>
              </a:spcBef>
            </a:pPr>
            <a:r>
              <a:rPr lang="en-US" sz="900" b="1" dirty="0" smtClean="0">
                <a:solidFill>
                  <a:schemeClr val="bg1"/>
                </a:solidFill>
              </a:rPr>
              <a:t>Edge-Enabled Tactical Systems</a:t>
            </a:r>
            <a:endParaRPr lang="en-US" sz="700" dirty="0" smtClean="0">
              <a:solidFill>
                <a:schemeClr val="bg1"/>
              </a:solidFill>
            </a:endParaRPr>
          </a:p>
          <a:p>
            <a:pPr algn="l" eaLnBrk="0" hangingPunct="0">
              <a:lnSpc>
                <a:spcPct val="150000"/>
              </a:lnSpc>
              <a:spcBef>
                <a:spcPct val="0"/>
              </a:spcBef>
            </a:pPr>
            <a:r>
              <a:rPr lang="en-US" sz="700" dirty="0" smtClean="0">
                <a:solidFill>
                  <a:schemeClr val="bg1"/>
                </a:solidFill>
              </a:rPr>
              <a:t>© 2010 Carnegie Mellon University</a:t>
            </a:r>
            <a:endParaRPr lang="en-US" sz="700" b="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 id="2147483912" r:id="rId11"/>
    <p:sldLayoutId id="2147483913" r:id="rId12"/>
  </p:sldLayoutIdLst>
  <p:transition/>
  <p:timing>
    <p:tnLst>
      <p:par>
        <p:cTn id="1" dur="indefinite" restart="never" nodeType="tmRoot"/>
      </p:par>
    </p:tnLst>
  </p:timing>
  <p:txStyles>
    <p:titleStyle>
      <a:lvl1pPr algn="l" rtl="0" eaLnBrk="1" fontAlgn="base" hangingPunct="1">
        <a:lnSpc>
          <a:spcPct val="90000"/>
        </a:lnSpc>
        <a:spcBef>
          <a:spcPct val="0"/>
        </a:spcBef>
        <a:spcAft>
          <a:spcPct val="0"/>
        </a:spcAft>
        <a:defRPr sz="2800" b="1">
          <a:solidFill>
            <a:schemeClr val="tx1"/>
          </a:solidFill>
          <a:latin typeface="+mj-lt"/>
          <a:ea typeface="+mj-ea"/>
          <a:cs typeface="+mj-cs"/>
        </a:defRPr>
      </a:lvl1pPr>
      <a:lvl2pPr algn="l" rtl="0" eaLnBrk="1" fontAlgn="base" hangingPunct="1">
        <a:lnSpc>
          <a:spcPct val="90000"/>
        </a:lnSpc>
        <a:spcBef>
          <a:spcPct val="0"/>
        </a:spcBef>
        <a:spcAft>
          <a:spcPct val="0"/>
        </a:spcAft>
        <a:defRPr sz="2800" b="1">
          <a:solidFill>
            <a:schemeClr val="tx1"/>
          </a:solidFill>
          <a:latin typeface="Arial" charset="0"/>
        </a:defRPr>
      </a:lvl2pPr>
      <a:lvl3pPr algn="l" rtl="0" eaLnBrk="1" fontAlgn="base" hangingPunct="1">
        <a:lnSpc>
          <a:spcPct val="90000"/>
        </a:lnSpc>
        <a:spcBef>
          <a:spcPct val="0"/>
        </a:spcBef>
        <a:spcAft>
          <a:spcPct val="0"/>
        </a:spcAft>
        <a:defRPr sz="2800" b="1">
          <a:solidFill>
            <a:schemeClr val="tx1"/>
          </a:solidFill>
          <a:latin typeface="Arial" charset="0"/>
        </a:defRPr>
      </a:lvl3pPr>
      <a:lvl4pPr algn="l" rtl="0" eaLnBrk="1" fontAlgn="base" hangingPunct="1">
        <a:lnSpc>
          <a:spcPct val="90000"/>
        </a:lnSpc>
        <a:spcBef>
          <a:spcPct val="0"/>
        </a:spcBef>
        <a:spcAft>
          <a:spcPct val="0"/>
        </a:spcAft>
        <a:defRPr sz="2800" b="1">
          <a:solidFill>
            <a:schemeClr val="tx1"/>
          </a:solidFill>
          <a:latin typeface="Arial" charset="0"/>
        </a:defRPr>
      </a:lvl4pPr>
      <a:lvl5pPr algn="l" rtl="0" eaLnBrk="1" fontAlgn="base" hangingPunct="1">
        <a:lnSpc>
          <a:spcPct val="90000"/>
        </a:lnSpc>
        <a:spcBef>
          <a:spcPct val="0"/>
        </a:spcBef>
        <a:spcAft>
          <a:spcPct val="0"/>
        </a:spcAft>
        <a:defRPr sz="2800" b="1">
          <a:solidFill>
            <a:schemeClr val="tx1"/>
          </a:solidFill>
          <a:latin typeface="Arial" charset="0"/>
        </a:defRPr>
      </a:lvl5pPr>
      <a:lvl6pPr marL="457200" algn="l" rtl="0" eaLnBrk="1" fontAlgn="base" hangingPunct="1">
        <a:lnSpc>
          <a:spcPct val="90000"/>
        </a:lnSpc>
        <a:spcBef>
          <a:spcPct val="0"/>
        </a:spcBef>
        <a:spcAft>
          <a:spcPct val="0"/>
        </a:spcAft>
        <a:defRPr sz="2800" b="1">
          <a:solidFill>
            <a:schemeClr val="tx1"/>
          </a:solidFill>
          <a:latin typeface="Arial" charset="0"/>
        </a:defRPr>
      </a:lvl6pPr>
      <a:lvl7pPr marL="914400" algn="l" rtl="0" eaLnBrk="1" fontAlgn="base" hangingPunct="1">
        <a:lnSpc>
          <a:spcPct val="90000"/>
        </a:lnSpc>
        <a:spcBef>
          <a:spcPct val="0"/>
        </a:spcBef>
        <a:spcAft>
          <a:spcPct val="0"/>
        </a:spcAft>
        <a:defRPr sz="2800" b="1">
          <a:solidFill>
            <a:schemeClr val="tx1"/>
          </a:solidFill>
          <a:latin typeface="Arial" charset="0"/>
        </a:defRPr>
      </a:lvl7pPr>
      <a:lvl8pPr marL="1371600" algn="l" rtl="0" eaLnBrk="1" fontAlgn="base" hangingPunct="1">
        <a:lnSpc>
          <a:spcPct val="90000"/>
        </a:lnSpc>
        <a:spcBef>
          <a:spcPct val="0"/>
        </a:spcBef>
        <a:spcAft>
          <a:spcPct val="0"/>
        </a:spcAft>
        <a:defRPr sz="2800" b="1">
          <a:solidFill>
            <a:schemeClr val="tx1"/>
          </a:solidFill>
          <a:latin typeface="Arial" charset="0"/>
        </a:defRPr>
      </a:lvl8pPr>
      <a:lvl9pPr marL="1828800" algn="l" rtl="0" eaLnBrk="1" fontAlgn="base" hangingPunct="1">
        <a:lnSpc>
          <a:spcPct val="90000"/>
        </a:lnSpc>
        <a:spcBef>
          <a:spcPct val="0"/>
        </a:spcBef>
        <a:spcAft>
          <a:spcPct val="0"/>
        </a:spcAft>
        <a:defRPr sz="2800" b="1">
          <a:solidFill>
            <a:schemeClr val="tx1"/>
          </a:solidFill>
          <a:latin typeface="Arial" charset="0"/>
        </a:defRPr>
      </a:lvl9pPr>
    </p:titleStyle>
    <p:bodyStyle>
      <a:lvl1pPr algn="l" rtl="0" eaLnBrk="1" fontAlgn="base" hangingPunct="1">
        <a:lnSpc>
          <a:spcPct val="95000"/>
        </a:lnSpc>
        <a:spcBef>
          <a:spcPct val="0"/>
        </a:spcBef>
        <a:spcAft>
          <a:spcPct val="25000"/>
        </a:spcAft>
        <a:buSzPct val="70000"/>
        <a:defRPr sz="2000">
          <a:solidFill>
            <a:schemeClr val="tx1"/>
          </a:solidFill>
          <a:latin typeface="+mn-lt"/>
          <a:ea typeface="+mn-ea"/>
          <a:cs typeface="+mn-cs"/>
        </a:defRPr>
      </a:lvl1pPr>
      <a:lvl2pPr marL="284163" indent="-169863" algn="l" rtl="0" eaLnBrk="1" fontAlgn="base" hangingPunct="1">
        <a:lnSpc>
          <a:spcPct val="95000"/>
        </a:lnSpc>
        <a:spcBef>
          <a:spcPct val="0"/>
        </a:spcBef>
        <a:spcAft>
          <a:spcPct val="25000"/>
        </a:spcAft>
        <a:buFont typeface="Times" pitchFamily="1" charset="0"/>
        <a:buChar char="•"/>
        <a:defRPr>
          <a:solidFill>
            <a:srgbClr val="3C4F82"/>
          </a:solidFill>
          <a:latin typeface="+mn-lt"/>
        </a:defRPr>
      </a:lvl2pPr>
      <a:lvl3pPr marL="576263" indent="-179388" algn="l" rtl="0" eaLnBrk="1" fontAlgn="base" hangingPunct="1">
        <a:lnSpc>
          <a:spcPct val="95000"/>
        </a:lnSpc>
        <a:spcBef>
          <a:spcPct val="0"/>
        </a:spcBef>
        <a:spcAft>
          <a:spcPct val="25000"/>
        </a:spcAft>
        <a:buFont typeface="Times" pitchFamily="1" charset="0"/>
        <a:buChar char="–"/>
        <a:defRPr>
          <a:solidFill>
            <a:srgbClr val="3C4F82"/>
          </a:solidFill>
          <a:latin typeface="+mn-lt"/>
        </a:defRPr>
      </a:lvl3pPr>
      <a:lvl4pPr marL="858838" indent="-168275" algn="l" rtl="0" eaLnBrk="1" fontAlgn="base" hangingPunct="1">
        <a:lnSpc>
          <a:spcPct val="95000"/>
        </a:lnSpc>
        <a:spcBef>
          <a:spcPct val="0"/>
        </a:spcBef>
        <a:spcAft>
          <a:spcPct val="25000"/>
        </a:spcAft>
        <a:buChar char="•"/>
        <a:defRPr>
          <a:solidFill>
            <a:srgbClr val="727272"/>
          </a:solidFill>
          <a:latin typeface="+mn-lt"/>
        </a:defRPr>
      </a:lvl4pPr>
      <a:lvl5pPr marL="1143000" indent="-169863" algn="l" rtl="0" eaLnBrk="1" fontAlgn="base" hangingPunct="1">
        <a:lnSpc>
          <a:spcPct val="95000"/>
        </a:lnSpc>
        <a:spcBef>
          <a:spcPct val="0"/>
        </a:spcBef>
        <a:spcAft>
          <a:spcPct val="25000"/>
        </a:spcAft>
        <a:buFont typeface="Times" pitchFamily="1" charset="0"/>
        <a:buChar char="–"/>
        <a:defRPr>
          <a:solidFill>
            <a:srgbClr val="727272"/>
          </a:solidFill>
          <a:latin typeface="+mn-lt"/>
        </a:defRPr>
      </a:lvl5pPr>
      <a:lvl6pPr marL="1600200" indent="-169863" algn="l" rtl="0" eaLnBrk="1" fontAlgn="base" hangingPunct="1">
        <a:lnSpc>
          <a:spcPct val="95000"/>
        </a:lnSpc>
        <a:spcBef>
          <a:spcPct val="0"/>
        </a:spcBef>
        <a:spcAft>
          <a:spcPct val="25000"/>
        </a:spcAft>
        <a:buFont typeface="Times" pitchFamily="1" charset="0"/>
        <a:buChar char="–"/>
        <a:defRPr>
          <a:solidFill>
            <a:srgbClr val="727272"/>
          </a:solidFill>
          <a:latin typeface="+mn-lt"/>
        </a:defRPr>
      </a:lvl6pPr>
      <a:lvl7pPr marL="2057400" indent="-169863" algn="l" rtl="0" eaLnBrk="1" fontAlgn="base" hangingPunct="1">
        <a:lnSpc>
          <a:spcPct val="95000"/>
        </a:lnSpc>
        <a:spcBef>
          <a:spcPct val="0"/>
        </a:spcBef>
        <a:spcAft>
          <a:spcPct val="25000"/>
        </a:spcAft>
        <a:buFont typeface="Times" pitchFamily="1" charset="0"/>
        <a:buChar char="–"/>
        <a:defRPr>
          <a:solidFill>
            <a:srgbClr val="727272"/>
          </a:solidFill>
          <a:latin typeface="+mn-lt"/>
        </a:defRPr>
      </a:lvl7pPr>
      <a:lvl8pPr marL="2514600" indent="-169863" algn="l" rtl="0" eaLnBrk="1" fontAlgn="base" hangingPunct="1">
        <a:lnSpc>
          <a:spcPct val="95000"/>
        </a:lnSpc>
        <a:spcBef>
          <a:spcPct val="0"/>
        </a:spcBef>
        <a:spcAft>
          <a:spcPct val="25000"/>
        </a:spcAft>
        <a:buFont typeface="Times" pitchFamily="1" charset="0"/>
        <a:buChar char="–"/>
        <a:defRPr>
          <a:solidFill>
            <a:srgbClr val="727272"/>
          </a:solidFill>
          <a:latin typeface="+mn-lt"/>
        </a:defRPr>
      </a:lvl8pPr>
      <a:lvl9pPr marL="2971800" indent="-169863" algn="l" rtl="0" eaLnBrk="1" fontAlgn="base" hangingPunct="1">
        <a:lnSpc>
          <a:spcPct val="95000"/>
        </a:lnSpc>
        <a:spcBef>
          <a:spcPct val="0"/>
        </a:spcBef>
        <a:spcAft>
          <a:spcPct val="25000"/>
        </a:spcAft>
        <a:buFont typeface="Times" pitchFamily="1" charset="0"/>
        <a:buChar char="–"/>
        <a:defRPr>
          <a:solidFill>
            <a:srgbClr val="72727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4.jpe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gif"/></Relationships>
</file>

<file path=ppt/slides/_rels/slide10.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23.png"/><Relationship Id="rId3" Type="http://schemas.openxmlformats.org/officeDocument/2006/relationships/image" Target="../media/image21.png"/><Relationship Id="rId7" Type="http://schemas.openxmlformats.org/officeDocument/2006/relationships/image" Target="../media/image39.png"/><Relationship Id="rId12" Type="http://schemas.openxmlformats.org/officeDocument/2006/relationships/image" Target="../media/image22.png"/><Relationship Id="rId2" Type="http://schemas.openxmlformats.org/officeDocument/2006/relationships/notesSlide" Target="../notesSlides/notesSlide7.xml"/><Relationship Id="rId16" Type="http://schemas.openxmlformats.org/officeDocument/2006/relationships/image" Target="../media/image28.png"/><Relationship Id="rId1" Type="http://schemas.openxmlformats.org/officeDocument/2006/relationships/slideLayout" Target="../slideLayouts/slideLayout5.xml"/><Relationship Id="rId6" Type="http://schemas.openxmlformats.org/officeDocument/2006/relationships/image" Target="../media/image38.png"/><Relationship Id="rId11" Type="http://schemas.openxmlformats.org/officeDocument/2006/relationships/image" Target="../media/image20.png"/><Relationship Id="rId5" Type="http://schemas.openxmlformats.org/officeDocument/2006/relationships/image" Target="../media/image26.wmf"/><Relationship Id="rId15" Type="http://schemas.openxmlformats.org/officeDocument/2006/relationships/image" Target="../media/image25.png"/><Relationship Id="rId10" Type="http://schemas.openxmlformats.org/officeDocument/2006/relationships/image" Target="../media/image19.jpeg"/><Relationship Id="rId4" Type="http://schemas.openxmlformats.org/officeDocument/2006/relationships/image" Target="../media/image37.png"/><Relationship Id="rId9" Type="http://schemas.openxmlformats.org/officeDocument/2006/relationships/image" Target="../media/image41.png"/><Relationship Id="rId1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23.png"/><Relationship Id="rId18" Type="http://schemas.openxmlformats.org/officeDocument/2006/relationships/image" Target="../media/image43.png"/><Relationship Id="rId3" Type="http://schemas.openxmlformats.org/officeDocument/2006/relationships/image" Target="../media/image21.png"/><Relationship Id="rId7" Type="http://schemas.openxmlformats.org/officeDocument/2006/relationships/image" Target="../media/image39.png"/><Relationship Id="rId12" Type="http://schemas.openxmlformats.org/officeDocument/2006/relationships/image" Target="../media/image22.png"/><Relationship Id="rId17" Type="http://schemas.openxmlformats.org/officeDocument/2006/relationships/image" Target="../media/image42.png"/><Relationship Id="rId2" Type="http://schemas.openxmlformats.org/officeDocument/2006/relationships/notesSlide" Target="../notesSlides/notesSlide8.xml"/><Relationship Id="rId16" Type="http://schemas.openxmlformats.org/officeDocument/2006/relationships/image" Target="../media/image28.png"/><Relationship Id="rId1" Type="http://schemas.openxmlformats.org/officeDocument/2006/relationships/slideLayout" Target="../slideLayouts/slideLayout5.xml"/><Relationship Id="rId6" Type="http://schemas.openxmlformats.org/officeDocument/2006/relationships/image" Target="../media/image38.png"/><Relationship Id="rId11" Type="http://schemas.openxmlformats.org/officeDocument/2006/relationships/image" Target="../media/image20.png"/><Relationship Id="rId5" Type="http://schemas.openxmlformats.org/officeDocument/2006/relationships/image" Target="../media/image26.wmf"/><Relationship Id="rId15" Type="http://schemas.openxmlformats.org/officeDocument/2006/relationships/image" Target="../media/image25.png"/><Relationship Id="rId10" Type="http://schemas.openxmlformats.org/officeDocument/2006/relationships/image" Target="../media/image19.jpeg"/><Relationship Id="rId4" Type="http://schemas.openxmlformats.org/officeDocument/2006/relationships/image" Target="../media/image37.png"/><Relationship Id="rId9" Type="http://schemas.openxmlformats.org/officeDocument/2006/relationships/image" Target="../media/image41.png"/><Relationship Id="rId1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46.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8.png"/><Relationship Id="rId21" Type="http://schemas.openxmlformats.org/officeDocument/2006/relationships/image" Target="../media/image36.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notesSlide" Target="../notesSlides/notesSlide5.xml"/><Relationship Id="rId16" Type="http://schemas.openxmlformats.org/officeDocument/2006/relationships/image" Target="../media/image31.png"/><Relationship Id="rId20"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21.png"/><Relationship Id="rId11" Type="http://schemas.openxmlformats.org/officeDocument/2006/relationships/image" Target="../media/image26.wmf"/><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19" Type="http://schemas.openxmlformats.org/officeDocument/2006/relationships/image" Target="../media/image34.png"/><Relationship Id="rId4" Type="http://schemas.openxmlformats.org/officeDocument/2006/relationships/image" Target="../media/image19.jpeg"/><Relationship Id="rId9" Type="http://schemas.openxmlformats.org/officeDocument/2006/relationships/image" Target="../media/image24.png"/><Relationship Id="rId14" Type="http://schemas.openxmlformats.org/officeDocument/2006/relationships/image" Target="../media/image29.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8.png"/><Relationship Id="rId21" Type="http://schemas.openxmlformats.org/officeDocument/2006/relationships/image" Target="../media/image36.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notesSlide" Target="../notesSlides/notesSlide6.xml"/><Relationship Id="rId16" Type="http://schemas.openxmlformats.org/officeDocument/2006/relationships/image" Target="../media/image31.png"/><Relationship Id="rId20"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21.png"/><Relationship Id="rId11" Type="http://schemas.openxmlformats.org/officeDocument/2006/relationships/image" Target="../media/image26.wmf"/><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19" Type="http://schemas.openxmlformats.org/officeDocument/2006/relationships/image" Target="../media/image34.png"/><Relationship Id="rId4" Type="http://schemas.openxmlformats.org/officeDocument/2006/relationships/image" Target="../media/image19.jpeg"/><Relationship Id="rId9" Type="http://schemas.openxmlformats.org/officeDocument/2006/relationships/image" Target="../media/image24.png"/><Relationship Id="rId14"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18" descr="screened.jpg"/>
          <p:cNvPicPr>
            <a:picLocks noChangeAspect="1"/>
          </p:cNvPicPr>
          <p:nvPr/>
        </p:nvPicPr>
        <p:blipFill>
          <a:blip r:embed="rId3"/>
          <a:srcRect/>
          <a:stretch>
            <a:fillRect/>
          </a:stretch>
        </p:blipFill>
        <p:spPr bwMode="auto">
          <a:xfrm>
            <a:off x="157163" y="158750"/>
            <a:ext cx="4394200" cy="6301113"/>
          </a:xfrm>
          <a:prstGeom prst="rect">
            <a:avLst/>
          </a:prstGeom>
          <a:noFill/>
          <a:ln w="9525">
            <a:noFill/>
            <a:miter lim="800000"/>
            <a:headEnd/>
            <a:tailEnd/>
          </a:ln>
        </p:spPr>
      </p:pic>
      <p:sp>
        <p:nvSpPr>
          <p:cNvPr id="22" name="Rectangle 21"/>
          <p:cNvSpPr/>
          <p:nvPr/>
        </p:nvSpPr>
        <p:spPr>
          <a:xfrm>
            <a:off x="0" y="2311400"/>
            <a:ext cx="9144000" cy="1092200"/>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Arial"/>
            </a:endParaRPr>
          </a:p>
        </p:txBody>
      </p:sp>
      <p:sp>
        <p:nvSpPr>
          <p:cNvPr id="23" name="Rectangle 22"/>
          <p:cNvSpPr/>
          <p:nvPr/>
        </p:nvSpPr>
        <p:spPr>
          <a:xfrm>
            <a:off x="157163" y="152401"/>
            <a:ext cx="8523931" cy="62858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Arial"/>
            </a:endParaRPr>
          </a:p>
        </p:txBody>
      </p:sp>
      <p:sp>
        <p:nvSpPr>
          <p:cNvPr id="24" name="Rectangle 23"/>
          <p:cNvSpPr/>
          <p:nvPr/>
        </p:nvSpPr>
        <p:spPr>
          <a:xfrm>
            <a:off x="8977313" y="2311400"/>
            <a:ext cx="166687" cy="1092200"/>
          </a:xfrm>
          <a:prstGeom prst="rect">
            <a:avLst/>
          </a:prstGeom>
          <a:solidFill>
            <a:srgbClr val="D7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Arial"/>
            </a:endParaRPr>
          </a:p>
        </p:txBody>
      </p:sp>
      <p:cxnSp>
        <p:nvCxnSpPr>
          <p:cNvPr id="25" name="Straight Connector 24"/>
          <p:cNvCxnSpPr/>
          <p:nvPr/>
        </p:nvCxnSpPr>
        <p:spPr>
          <a:xfrm>
            <a:off x="1500188" y="152400"/>
            <a:ext cx="0" cy="6285841"/>
          </a:xfrm>
          <a:prstGeom prst="line">
            <a:avLst/>
          </a:prstGeom>
          <a:ln w="127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58750" y="2311400"/>
            <a:ext cx="1341438" cy="1092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Arial"/>
            </a:endParaRPr>
          </a:p>
        </p:txBody>
      </p:sp>
      <p:sp>
        <p:nvSpPr>
          <p:cNvPr id="27" name="TextBox 15"/>
          <p:cNvSpPr txBox="1">
            <a:spLocks noChangeArrowheads="1"/>
          </p:cNvSpPr>
          <p:nvPr/>
        </p:nvSpPr>
        <p:spPr bwMode="auto">
          <a:xfrm>
            <a:off x="146050" y="714283"/>
            <a:ext cx="9188450" cy="1569660"/>
          </a:xfrm>
          <a:prstGeom prst="rect">
            <a:avLst/>
          </a:prstGeom>
          <a:noFill/>
          <a:ln w="9525">
            <a:noFill/>
            <a:miter lim="800000"/>
            <a:headEnd/>
            <a:tailEnd/>
          </a:ln>
        </p:spPr>
        <p:txBody>
          <a:bodyPr wrap="square">
            <a:spAutoFit/>
          </a:bodyPr>
          <a:lstStyle/>
          <a:p>
            <a:r>
              <a:rPr lang="en-US" sz="3200" b="1" dirty="0" err="1" smtClean="0"/>
              <a:t>ConOps</a:t>
            </a:r>
            <a:r>
              <a:rPr lang="en-US" sz="3200" b="1" dirty="0" smtClean="0"/>
              <a:t> for </a:t>
            </a:r>
            <a:r>
              <a:rPr lang="en-US" sz="3200" b="1" dirty="0" err="1" smtClean="0"/>
              <a:t>IMMoRTALS</a:t>
            </a:r>
            <a:r>
              <a:rPr lang="en-US" sz="3200" b="1" dirty="0" smtClean="0"/>
              <a:t> Challenge Problems, Solutions, Technologies &amp; Technical Approaches</a:t>
            </a:r>
          </a:p>
        </p:txBody>
      </p:sp>
      <p:pic>
        <p:nvPicPr>
          <p:cNvPr id="28" name="Picture 16" descr="AFRL Shield transparent background 1INcopy"/>
          <p:cNvPicPr>
            <a:picLocks noChangeAspect="1" noChangeArrowheads="1"/>
          </p:cNvPicPr>
          <p:nvPr/>
        </p:nvPicPr>
        <p:blipFill>
          <a:blip r:embed="rId4" cstate="print"/>
          <a:srcRect/>
          <a:stretch>
            <a:fillRect/>
          </a:stretch>
        </p:blipFill>
        <p:spPr bwMode="auto">
          <a:xfrm>
            <a:off x="7850038" y="3421062"/>
            <a:ext cx="1012974" cy="1005861"/>
          </a:xfrm>
          <a:prstGeom prst="rect">
            <a:avLst/>
          </a:prstGeom>
          <a:noFill/>
          <a:ln w="9525">
            <a:noFill/>
            <a:miter lim="800000"/>
            <a:headEnd/>
            <a:tailEnd/>
          </a:ln>
        </p:spPr>
      </p:pic>
      <p:sp>
        <p:nvSpPr>
          <p:cNvPr id="29" name="TextBox 17"/>
          <p:cNvSpPr txBox="1">
            <a:spLocks noChangeArrowheads="1"/>
          </p:cNvSpPr>
          <p:nvPr/>
        </p:nvSpPr>
        <p:spPr bwMode="auto">
          <a:xfrm>
            <a:off x="3304330" y="3403600"/>
            <a:ext cx="3625851" cy="338554"/>
          </a:xfrm>
          <a:prstGeom prst="rect">
            <a:avLst/>
          </a:prstGeom>
          <a:noFill/>
          <a:ln w="9525">
            <a:noFill/>
            <a:miter lim="800000"/>
            <a:headEnd/>
            <a:tailEnd/>
          </a:ln>
        </p:spPr>
        <p:txBody>
          <a:bodyPr wrap="square">
            <a:spAutoFit/>
          </a:bodyPr>
          <a:lstStyle/>
          <a:p>
            <a:pPr algn="ctr"/>
            <a:endParaRPr lang="en-US" sz="1600" dirty="0" smtClean="0"/>
          </a:p>
        </p:txBody>
      </p:sp>
      <p:sp>
        <p:nvSpPr>
          <p:cNvPr id="30" name="TextBox 17"/>
          <p:cNvSpPr txBox="1">
            <a:spLocks noChangeArrowheads="1"/>
          </p:cNvSpPr>
          <p:nvPr/>
        </p:nvSpPr>
        <p:spPr bwMode="auto">
          <a:xfrm>
            <a:off x="1384299" y="4369620"/>
            <a:ext cx="7478713" cy="1366528"/>
          </a:xfrm>
          <a:prstGeom prst="rect">
            <a:avLst/>
          </a:prstGeom>
          <a:noFill/>
          <a:ln w="9525">
            <a:noFill/>
            <a:miter lim="800000"/>
            <a:headEnd/>
            <a:tailEnd/>
          </a:ln>
        </p:spPr>
        <p:txBody>
          <a:bodyPr wrap="square">
            <a:spAutoFit/>
          </a:bodyPr>
          <a:lstStyle/>
          <a:p>
            <a:pPr algn="ctr"/>
            <a:endParaRPr lang="en-US" sz="1800" dirty="0" smtClean="0"/>
          </a:p>
          <a:p>
            <a:pPr algn="ctr"/>
            <a:r>
              <a:rPr lang="en-US" sz="1800" dirty="0" smtClean="0"/>
              <a:t>BBN Technologies </a:t>
            </a:r>
            <a:endParaRPr lang="en-US" sz="1800" dirty="0"/>
          </a:p>
          <a:p>
            <a:pPr algn="ctr"/>
            <a:r>
              <a:rPr lang="en-US" sz="1800" dirty="0" smtClean="0"/>
              <a:t>Work done under the DARPA BRASS Program</a:t>
            </a:r>
          </a:p>
          <a:p>
            <a:pPr algn="ctr"/>
            <a:r>
              <a:rPr lang="en-US" sz="1800" dirty="0" err="1" smtClean="0"/>
              <a:t>IMMoRTALS</a:t>
            </a:r>
            <a:r>
              <a:rPr lang="en-US" sz="1800" dirty="0" smtClean="0"/>
              <a:t>  TEAM Sensitive</a:t>
            </a:r>
          </a:p>
        </p:txBody>
      </p:sp>
      <p:pic>
        <p:nvPicPr>
          <p:cNvPr id="31" name="Picture 21"/>
          <p:cNvPicPr>
            <a:picLocks noChangeArrowheads="1"/>
          </p:cNvPicPr>
          <p:nvPr/>
        </p:nvPicPr>
        <p:blipFill>
          <a:blip r:embed="rId5">
            <a:lum bright="18000"/>
          </a:blip>
          <a:srcRect/>
          <a:stretch>
            <a:fillRect/>
          </a:stretch>
        </p:blipFill>
        <p:spPr bwMode="auto">
          <a:xfrm>
            <a:off x="4654618" y="3441545"/>
            <a:ext cx="1307740" cy="801271"/>
          </a:xfrm>
          <a:prstGeom prst="rect">
            <a:avLst/>
          </a:prstGeom>
          <a:noFill/>
          <a:ln w="9525">
            <a:noFill/>
            <a:miter lim="800000"/>
            <a:headEnd/>
            <a:tailEnd/>
          </a:ln>
        </p:spPr>
      </p:pic>
      <p:pic>
        <p:nvPicPr>
          <p:cNvPr id="33" name="Picture 32" descr="logo size requirements"/>
          <p:cNvPicPr/>
          <p:nvPr/>
        </p:nvPicPr>
        <p:blipFill rotWithShape="1">
          <a:blip r:embed="rId6">
            <a:extLst>
              <a:ext uri="{28A0092B-C50C-407E-A947-70E740481C1C}">
                <a14:useLocalDpi xmlns:a14="http://schemas.microsoft.com/office/drawing/2010/main" val="0"/>
              </a:ext>
            </a:extLst>
          </a:blip>
          <a:srcRect l="32475" t="27241" r="30474" b="34433"/>
          <a:stretch/>
        </p:blipFill>
        <p:spPr bwMode="auto">
          <a:xfrm>
            <a:off x="4591840" y="5966037"/>
            <a:ext cx="1337678" cy="491500"/>
          </a:xfrm>
          <a:prstGeom prst="rect">
            <a:avLst/>
          </a:prstGeom>
          <a:noFill/>
          <a:extLst/>
        </p:spPr>
      </p:pic>
      <p:pic>
        <p:nvPicPr>
          <p:cNvPr id="34" name="Picture 33" descr="http://connectivecorridor.syr.edu/wp-content/uploads/2012/04/SU-seal.jpg"/>
          <p:cNvPicPr/>
          <p:nvPr/>
        </p:nvPicPr>
        <p:blipFill rotWithShape="1">
          <a:blip r:embed="rId7" cstate="print">
            <a:extLst>
              <a:ext uri="{28A0092B-C50C-407E-A947-70E740481C1C}">
                <a14:useLocalDpi xmlns:a14="http://schemas.microsoft.com/office/drawing/2010/main" val="0"/>
              </a:ext>
            </a:extLst>
          </a:blip>
          <a:srcRect l="14062" t="5000" r="13750" b="-1"/>
          <a:stretch/>
        </p:blipFill>
        <p:spPr bwMode="auto">
          <a:xfrm>
            <a:off x="7682527" y="5777491"/>
            <a:ext cx="779145" cy="769620"/>
          </a:xfrm>
          <a:prstGeom prst="rect">
            <a:avLst/>
          </a:prstGeom>
          <a:noFill/>
          <a:ln>
            <a:noFill/>
          </a:ln>
          <a:extLst>
            <a:ext uri="{53640926-AAD7-44D8-BBD7-CCE9431645EC}">
              <a14:shadowObscured xmlns:a14="http://schemas.microsoft.com/office/drawing/2010/main"/>
            </a:ext>
          </a:extLst>
        </p:spPr>
      </p:pic>
      <p:pic>
        <p:nvPicPr>
          <p:cNvPr id="35" name="Picture 34"/>
          <p:cNvPicPr/>
          <p:nvPr/>
        </p:nvPicPr>
        <p:blipFill rotWithShape="1">
          <a:blip r:embed="rId8">
            <a:extLst>
              <a:ext uri="{28A0092B-C50C-407E-A947-70E740481C1C}">
                <a14:useLocalDpi xmlns:a14="http://schemas.microsoft.com/office/drawing/2010/main" val="0"/>
              </a:ext>
            </a:extLst>
          </a:blip>
          <a:srcRect l="14629" t="-1238" r="47312" b="18417"/>
          <a:stretch/>
        </p:blipFill>
        <p:spPr>
          <a:xfrm>
            <a:off x="5920732" y="5964513"/>
            <a:ext cx="1737360" cy="492125"/>
          </a:xfrm>
          <a:prstGeom prst="roundRect">
            <a:avLst>
              <a:gd name="adj" fmla="val 25954"/>
            </a:avLst>
          </a:prstGeom>
        </p:spPr>
      </p:pic>
      <p:pic>
        <p:nvPicPr>
          <p:cNvPr id="36" name="Picture 35" descr="http://www.vanderbilt.edu/publicaffairs/cs/graphicstandards/images/vu06a_slim.gif"/>
          <p:cNvPicPr/>
          <p:nvPr/>
        </p:nvPicPr>
        <p:blipFill rotWithShape="1">
          <a:blip r:embed="rId9">
            <a:extLst>
              <a:ext uri="{28A0092B-C50C-407E-A947-70E740481C1C}">
                <a14:useLocalDpi xmlns:a14="http://schemas.microsoft.com/office/drawing/2010/main" val="0"/>
              </a:ext>
            </a:extLst>
          </a:blip>
          <a:srcRect t="18066" b="18375"/>
          <a:stretch/>
        </p:blipFill>
        <p:spPr bwMode="auto">
          <a:xfrm>
            <a:off x="8486107" y="5896896"/>
            <a:ext cx="657893" cy="655320"/>
          </a:xfrm>
          <a:prstGeom prst="rect">
            <a:avLst/>
          </a:prstGeom>
          <a:noFill/>
          <a:extLst/>
        </p:spPr>
      </p:pic>
      <p:pic>
        <p:nvPicPr>
          <p:cNvPr id="37" name="Picture 9" descr="BBn Technologies_RGB_RB.jpg"/>
          <p:cNvPicPr>
            <a:picLocks noChangeAspect="1"/>
          </p:cNvPicPr>
          <p:nvPr/>
        </p:nvPicPr>
        <p:blipFill>
          <a:blip r:embed="rId10"/>
          <a:srcRect/>
          <a:stretch>
            <a:fillRect/>
          </a:stretch>
        </p:blipFill>
        <p:spPr bwMode="auto">
          <a:xfrm>
            <a:off x="7454900" y="190500"/>
            <a:ext cx="1443038" cy="46831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 y="5712643"/>
            <a:ext cx="9144000" cy="904973"/>
          </a:xfrm>
          <a:prstGeom prst="rect">
            <a:avLst/>
          </a:prstGeom>
          <a:solidFill>
            <a:schemeClr val="bg1"/>
          </a:solidFill>
          <a:ln w="317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9" name="Rectangle 28"/>
          <p:cNvSpPr/>
          <p:nvPr/>
        </p:nvSpPr>
        <p:spPr bwMode="auto">
          <a:xfrm rot="5400000">
            <a:off x="-1506182" y="3377020"/>
            <a:ext cx="4843811" cy="118798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ＭＳ Ｐゴシック" pitchFamily="1" charset="-128"/>
            </a:endParaRPr>
          </a:p>
        </p:txBody>
      </p:sp>
      <p:sp>
        <p:nvSpPr>
          <p:cNvPr id="2" name="Title 1"/>
          <p:cNvSpPr>
            <a:spLocks noGrp="1"/>
          </p:cNvSpPr>
          <p:nvPr>
            <p:ph type="title"/>
          </p:nvPr>
        </p:nvSpPr>
        <p:spPr>
          <a:xfrm>
            <a:off x="152691" y="177795"/>
            <a:ext cx="8933121" cy="553998"/>
          </a:xfrm>
        </p:spPr>
        <p:txBody>
          <a:bodyPr/>
          <a:lstStyle/>
          <a:p>
            <a:r>
              <a:rPr lang="en-US" sz="2000" dirty="0"/>
              <a:t>Example </a:t>
            </a:r>
            <a:r>
              <a:rPr lang="en-US" sz="2000" dirty="0" smtClean="0"/>
              <a:t>Mission</a:t>
            </a:r>
            <a:r>
              <a:rPr lang="en-US" sz="2000" dirty="0"/>
              <a:t>,</a:t>
            </a:r>
            <a:r>
              <a:rPr lang="en-US" sz="2000" dirty="0" smtClean="0"/>
              <a:t> Supporting </a:t>
            </a:r>
            <a:r>
              <a:rPr lang="en-US" sz="2000" dirty="0"/>
              <a:t>Data </a:t>
            </a:r>
            <a:r>
              <a:rPr lang="en-US" sz="2000" dirty="0" smtClean="0"/>
              <a:t>Sources, &amp; Hardware/Software Assets</a:t>
            </a:r>
            <a:endParaRPr lang="en-US" sz="2000" dirty="0"/>
          </a:p>
        </p:txBody>
      </p:sp>
      <p:sp>
        <p:nvSpPr>
          <p:cNvPr id="8" name="Rectangle 7"/>
          <p:cNvSpPr/>
          <p:nvPr/>
        </p:nvSpPr>
        <p:spPr bwMode="auto">
          <a:xfrm rot="5400000">
            <a:off x="5684926" y="3300735"/>
            <a:ext cx="4843814" cy="134055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ＭＳ Ｐゴシック" pitchFamily="1" charset="-128"/>
            </a:endParaRPr>
          </a:p>
        </p:txBody>
      </p:sp>
      <p:pic>
        <p:nvPicPr>
          <p:cNvPr id="9" name="Picture 2"/>
          <p:cNvPicPr>
            <a:picLocks noChangeAspect="1" noChangeArrowheads="1"/>
          </p:cNvPicPr>
          <p:nvPr/>
        </p:nvPicPr>
        <p:blipFill>
          <a:blip r:embed="rId3" cstate="print"/>
          <a:srcRect/>
          <a:stretch>
            <a:fillRect/>
          </a:stretch>
        </p:blipFill>
        <p:spPr bwMode="auto">
          <a:xfrm rot="1350565">
            <a:off x="8349035" y="2447073"/>
            <a:ext cx="337580" cy="564002"/>
          </a:xfrm>
          <a:prstGeom prst="rect">
            <a:avLst/>
          </a:prstGeom>
          <a:noFill/>
          <a:ln w="9525">
            <a:noFill/>
            <a:miter lim="800000"/>
            <a:headEnd/>
            <a:tailEnd/>
          </a:ln>
        </p:spPr>
      </p:pic>
      <p:pic>
        <p:nvPicPr>
          <p:cNvPr id="10" name="Picture 2"/>
          <p:cNvPicPr>
            <a:picLocks noChangeAspect="1" noChangeArrowheads="1"/>
          </p:cNvPicPr>
          <p:nvPr/>
        </p:nvPicPr>
        <p:blipFill>
          <a:blip r:embed="rId4" cstate="print"/>
          <a:srcRect/>
          <a:stretch>
            <a:fillRect/>
          </a:stretch>
        </p:blipFill>
        <p:spPr bwMode="auto">
          <a:xfrm>
            <a:off x="7501808" y="4022942"/>
            <a:ext cx="813434" cy="476250"/>
          </a:xfrm>
          <a:prstGeom prst="rect">
            <a:avLst/>
          </a:prstGeom>
          <a:noFill/>
          <a:ln w="9525">
            <a:noFill/>
            <a:miter lim="800000"/>
            <a:headEnd/>
            <a:tailEnd/>
          </a:ln>
        </p:spPr>
      </p:pic>
      <p:pic>
        <p:nvPicPr>
          <p:cNvPr id="11" name="Picture 7" descr="C:\Documents and Settings\ejm\Local Settings\Temporary Internet Files\Content.IE5\LJBM0CLU\MC900329964[1].wmf"/>
          <p:cNvPicPr>
            <a:picLocks noChangeAspect="1" noChangeArrowheads="1"/>
          </p:cNvPicPr>
          <p:nvPr/>
        </p:nvPicPr>
        <p:blipFill>
          <a:blip r:embed="rId5" cstate="print"/>
          <a:srcRect/>
          <a:stretch>
            <a:fillRect/>
          </a:stretch>
        </p:blipFill>
        <p:spPr bwMode="auto">
          <a:xfrm>
            <a:off x="8245635" y="3918752"/>
            <a:ext cx="477853" cy="671135"/>
          </a:xfrm>
          <a:prstGeom prst="rect">
            <a:avLst/>
          </a:prstGeom>
          <a:noFill/>
        </p:spPr>
      </p:pic>
      <p:pic>
        <p:nvPicPr>
          <p:cNvPr id="12" name="Picture 8"/>
          <p:cNvPicPr>
            <a:picLocks noChangeAspect="1" noChangeArrowheads="1"/>
          </p:cNvPicPr>
          <p:nvPr/>
        </p:nvPicPr>
        <p:blipFill>
          <a:blip r:embed="rId6" cstate="print"/>
          <a:srcRect/>
          <a:stretch>
            <a:fillRect/>
          </a:stretch>
        </p:blipFill>
        <p:spPr bwMode="auto">
          <a:xfrm>
            <a:off x="7690204" y="2833727"/>
            <a:ext cx="647700" cy="647700"/>
          </a:xfrm>
          <a:prstGeom prst="rect">
            <a:avLst/>
          </a:prstGeom>
          <a:noFill/>
          <a:ln w="9525">
            <a:noFill/>
            <a:miter lim="800000"/>
            <a:headEnd/>
            <a:tailEnd/>
          </a:ln>
        </p:spPr>
      </p:pic>
      <p:pic>
        <p:nvPicPr>
          <p:cNvPr id="13" name="Picture 10"/>
          <p:cNvPicPr>
            <a:picLocks noChangeAspect="1" noChangeArrowheads="1"/>
          </p:cNvPicPr>
          <p:nvPr/>
        </p:nvPicPr>
        <p:blipFill>
          <a:blip r:embed="rId7" cstate="print"/>
          <a:srcRect/>
          <a:stretch>
            <a:fillRect/>
          </a:stretch>
        </p:blipFill>
        <p:spPr bwMode="auto">
          <a:xfrm>
            <a:off x="7645578" y="3420253"/>
            <a:ext cx="957261" cy="554887"/>
          </a:xfrm>
          <a:prstGeom prst="rect">
            <a:avLst/>
          </a:prstGeom>
          <a:noFill/>
          <a:ln w="9525">
            <a:noFill/>
            <a:miter lim="800000"/>
            <a:headEnd/>
            <a:tailEnd/>
          </a:ln>
        </p:spPr>
      </p:pic>
      <p:pic>
        <p:nvPicPr>
          <p:cNvPr id="14" name="Picture 11"/>
          <p:cNvPicPr>
            <a:picLocks noChangeAspect="1" noChangeArrowheads="1"/>
          </p:cNvPicPr>
          <p:nvPr/>
        </p:nvPicPr>
        <p:blipFill>
          <a:blip r:embed="rId8" cstate="print"/>
          <a:srcRect/>
          <a:stretch>
            <a:fillRect/>
          </a:stretch>
        </p:blipFill>
        <p:spPr bwMode="auto">
          <a:xfrm>
            <a:off x="7688264" y="1734472"/>
            <a:ext cx="679893" cy="452438"/>
          </a:xfrm>
          <a:prstGeom prst="rect">
            <a:avLst/>
          </a:prstGeom>
          <a:noFill/>
          <a:ln w="9525">
            <a:noFill/>
            <a:miter lim="800000"/>
            <a:headEnd/>
            <a:tailEnd/>
          </a:ln>
        </p:spPr>
      </p:pic>
      <p:pic>
        <p:nvPicPr>
          <p:cNvPr id="15" name="Picture 16"/>
          <p:cNvPicPr>
            <a:picLocks noChangeAspect="1" noChangeArrowheads="1"/>
          </p:cNvPicPr>
          <p:nvPr/>
        </p:nvPicPr>
        <p:blipFill>
          <a:blip r:embed="rId9" cstate="print"/>
          <a:srcRect/>
          <a:stretch>
            <a:fillRect/>
          </a:stretch>
        </p:blipFill>
        <p:spPr bwMode="auto">
          <a:xfrm>
            <a:off x="7720719" y="2231890"/>
            <a:ext cx="528637" cy="528637"/>
          </a:xfrm>
          <a:prstGeom prst="rect">
            <a:avLst/>
          </a:prstGeom>
          <a:noFill/>
          <a:ln w="9525">
            <a:noFill/>
            <a:miter lim="800000"/>
            <a:headEnd/>
            <a:tailEnd/>
          </a:ln>
        </p:spPr>
      </p:pic>
      <p:grpSp>
        <p:nvGrpSpPr>
          <p:cNvPr id="18" name="Group 27"/>
          <p:cNvGrpSpPr/>
          <p:nvPr/>
        </p:nvGrpSpPr>
        <p:grpSpPr>
          <a:xfrm>
            <a:off x="409634" y="2081612"/>
            <a:ext cx="946551" cy="1155786"/>
            <a:chOff x="3048000" y="381000"/>
            <a:chExt cx="1164079" cy="1549796"/>
          </a:xfrm>
        </p:grpSpPr>
        <p:pic>
          <p:nvPicPr>
            <p:cNvPr id="25" name="Picture 2"/>
            <p:cNvPicPr>
              <a:picLocks noChangeAspect="1" noChangeArrowheads="1"/>
            </p:cNvPicPr>
            <p:nvPr/>
          </p:nvPicPr>
          <p:blipFill>
            <a:blip r:embed="rId10" cstate="print"/>
            <a:srcRect/>
            <a:stretch>
              <a:fillRect/>
            </a:stretch>
          </p:blipFill>
          <p:spPr bwMode="auto">
            <a:xfrm>
              <a:off x="3048000" y="381000"/>
              <a:ext cx="838200" cy="670560"/>
            </a:xfrm>
            <a:prstGeom prst="rect">
              <a:avLst/>
            </a:prstGeom>
            <a:noFill/>
            <a:ln w="9525">
              <a:noFill/>
              <a:miter lim="800000"/>
              <a:headEnd/>
              <a:tailEnd/>
            </a:ln>
          </p:spPr>
        </p:pic>
        <p:pic>
          <p:nvPicPr>
            <p:cNvPr id="26" name="Picture 6"/>
            <p:cNvPicPr>
              <a:picLocks noChangeAspect="1" noChangeArrowheads="1"/>
            </p:cNvPicPr>
            <p:nvPr/>
          </p:nvPicPr>
          <p:blipFill>
            <a:blip r:embed="rId11" cstate="print"/>
            <a:srcRect/>
            <a:stretch>
              <a:fillRect/>
            </a:stretch>
          </p:blipFill>
          <p:spPr bwMode="auto">
            <a:xfrm>
              <a:off x="3200399" y="1123050"/>
              <a:ext cx="1011680" cy="807746"/>
            </a:xfrm>
            <a:prstGeom prst="rect">
              <a:avLst/>
            </a:prstGeom>
            <a:noFill/>
            <a:ln w="9525">
              <a:noFill/>
              <a:miter lim="800000"/>
              <a:headEnd/>
              <a:tailEnd/>
            </a:ln>
          </p:spPr>
        </p:pic>
      </p:grpSp>
      <p:grpSp>
        <p:nvGrpSpPr>
          <p:cNvPr id="19" name="Group 38"/>
          <p:cNvGrpSpPr/>
          <p:nvPr/>
        </p:nvGrpSpPr>
        <p:grpSpPr>
          <a:xfrm>
            <a:off x="460019" y="3208584"/>
            <a:ext cx="756840" cy="883571"/>
            <a:chOff x="349250" y="2023068"/>
            <a:chExt cx="930771" cy="1184782"/>
          </a:xfrm>
        </p:grpSpPr>
        <p:pic>
          <p:nvPicPr>
            <p:cNvPr id="22" name="Picture 7"/>
            <p:cNvPicPr>
              <a:picLocks noChangeAspect="1" noChangeArrowheads="1"/>
            </p:cNvPicPr>
            <p:nvPr/>
          </p:nvPicPr>
          <p:blipFill>
            <a:blip r:embed="rId12" cstate="print"/>
            <a:srcRect/>
            <a:stretch>
              <a:fillRect/>
            </a:stretch>
          </p:blipFill>
          <p:spPr bwMode="auto">
            <a:xfrm>
              <a:off x="349250" y="2393037"/>
              <a:ext cx="456604" cy="571202"/>
            </a:xfrm>
            <a:prstGeom prst="rect">
              <a:avLst/>
            </a:prstGeom>
            <a:noFill/>
            <a:ln w="9525">
              <a:noFill/>
              <a:miter lim="800000"/>
              <a:headEnd/>
              <a:tailEnd/>
            </a:ln>
          </p:spPr>
        </p:pic>
        <p:pic>
          <p:nvPicPr>
            <p:cNvPr id="23" name="Picture 8"/>
            <p:cNvPicPr>
              <a:picLocks noChangeAspect="1" noChangeArrowheads="1"/>
            </p:cNvPicPr>
            <p:nvPr/>
          </p:nvPicPr>
          <p:blipFill>
            <a:blip r:embed="rId13" cstate="print"/>
            <a:srcRect/>
            <a:stretch>
              <a:fillRect/>
            </a:stretch>
          </p:blipFill>
          <p:spPr bwMode="auto">
            <a:xfrm>
              <a:off x="568772" y="2682077"/>
              <a:ext cx="348307" cy="525773"/>
            </a:xfrm>
            <a:prstGeom prst="rect">
              <a:avLst/>
            </a:prstGeom>
            <a:noFill/>
            <a:ln w="9525">
              <a:noFill/>
              <a:miter lim="800000"/>
              <a:headEnd/>
              <a:tailEnd/>
            </a:ln>
          </p:spPr>
        </p:pic>
        <p:pic>
          <p:nvPicPr>
            <p:cNvPr id="24" name="Picture 9"/>
            <p:cNvPicPr>
              <a:picLocks noChangeAspect="1" noChangeArrowheads="1"/>
            </p:cNvPicPr>
            <p:nvPr/>
          </p:nvPicPr>
          <p:blipFill>
            <a:blip r:embed="rId14" cstate="print"/>
            <a:srcRect/>
            <a:stretch>
              <a:fillRect/>
            </a:stretch>
          </p:blipFill>
          <p:spPr bwMode="auto">
            <a:xfrm>
              <a:off x="697558" y="2023068"/>
              <a:ext cx="582463" cy="662126"/>
            </a:xfrm>
            <a:prstGeom prst="rect">
              <a:avLst/>
            </a:prstGeom>
            <a:noFill/>
            <a:ln w="9525">
              <a:noFill/>
              <a:miter lim="800000"/>
              <a:headEnd/>
              <a:tailEnd/>
            </a:ln>
          </p:spPr>
        </p:pic>
      </p:grpSp>
      <p:pic>
        <p:nvPicPr>
          <p:cNvPr id="20" name="Picture 19" descr="ChasingScott4.bmp"/>
          <p:cNvPicPr/>
          <p:nvPr/>
        </p:nvPicPr>
        <p:blipFill>
          <a:blip r:embed="rId15" cstate="print"/>
          <a:srcRect l="4546" r="4546"/>
          <a:stretch>
            <a:fillRect/>
          </a:stretch>
        </p:blipFill>
        <p:spPr bwMode="gray">
          <a:xfrm>
            <a:off x="424359" y="1614033"/>
            <a:ext cx="732750" cy="439518"/>
          </a:xfrm>
          <a:prstGeom prst="rect">
            <a:avLst/>
          </a:prstGeom>
          <a:noFill/>
          <a:ln w="9525">
            <a:noFill/>
            <a:miter lim="800000"/>
            <a:headEnd/>
            <a:tailEnd/>
          </a:ln>
        </p:spPr>
      </p:pic>
      <p:pic>
        <p:nvPicPr>
          <p:cNvPr id="28" name="Picture 6"/>
          <p:cNvPicPr>
            <a:picLocks noChangeAspect="1" noChangeArrowheads="1"/>
          </p:cNvPicPr>
          <p:nvPr/>
        </p:nvPicPr>
        <p:blipFill>
          <a:blip r:embed="rId16" cstate="print"/>
          <a:srcRect/>
          <a:stretch>
            <a:fillRect/>
          </a:stretch>
        </p:blipFill>
        <p:spPr bwMode="auto">
          <a:xfrm>
            <a:off x="733775" y="2234918"/>
            <a:ext cx="651642" cy="377952"/>
          </a:xfrm>
          <a:prstGeom prst="rect">
            <a:avLst/>
          </a:prstGeom>
          <a:noFill/>
          <a:ln w="9525">
            <a:noFill/>
            <a:miter lim="800000"/>
            <a:headEnd/>
            <a:tailEnd/>
          </a:ln>
        </p:spPr>
      </p:pic>
      <p:sp>
        <p:nvSpPr>
          <p:cNvPr id="30" name="TextBox 29"/>
          <p:cNvSpPr txBox="1"/>
          <p:nvPr/>
        </p:nvSpPr>
        <p:spPr>
          <a:xfrm>
            <a:off x="3014136" y="1546280"/>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0" lvl="1" fontAlgn="auto">
              <a:spcBef>
                <a:spcPts val="0"/>
              </a:spcBef>
              <a:spcAft>
                <a:spcPts val="0"/>
              </a:spcAft>
              <a:defRPr/>
            </a:pPr>
            <a:r>
              <a:rPr lang="en-US" sz="1200" dirty="0"/>
              <a:t>Identify friends &amp; relevant info (e.g</a:t>
            </a:r>
            <a:r>
              <a:rPr lang="en-US" sz="1200" dirty="0" smtClean="0"/>
              <a:t>., </a:t>
            </a:r>
            <a:r>
              <a:rPr lang="en-US" sz="1200" dirty="0"/>
              <a:t>visual </a:t>
            </a:r>
            <a:r>
              <a:rPr lang="en-US" sz="1200" dirty="0" smtClean="0"/>
              <a:t>id</a:t>
            </a:r>
            <a:r>
              <a:rPr lang="en-US" sz="1200" dirty="0"/>
              <a:t>, languages) </a:t>
            </a:r>
          </a:p>
        </p:txBody>
      </p:sp>
      <p:sp>
        <p:nvSpPr>
          <p:cNvPr id="31" name="TextBox 30"/>
          <p:cNvSpPr txBox="1"/>
          <p:nvPr/>
        </p:nvSpPr>
        <p:spPr>
          <a:xfrm>
            <a:off x="3014136" y="2789934"/>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2pPr marL="0" lvl="1" fontAlgn="auto">
              <a:spcBef>
                <a:spcPts val="0"/>
              </a:spcBef>
              <a:spcAft>
                <a:spcPts val="0"/>
              </a:spcAft>
              <a:defRPr sz="1200"/>
            </a:lvl2pPr>
          </a:lstStyle>
          <a:p>
            <a:pPr lvl="1"/>
            <a:r>
              <a:rPr lang="en-US" dirty="0"/>
              <a:t>Locate/track friends, enemies</a:t>
            </a:r>
            <a:r>
              <a:rPr lang="en-US" dirty="0" smtClean="0"/>
              <a:t>, &amp; victims</a:t>
            </a:r>
            <a:endParaRPr lang="en-US" dirty="0"/>
          </a:p>
        </p:txBody>
      </p:sp>
      <p:sp>
        <p:nvSpPr>
          <p:cNvPr id="32" name="TextBox 31"/>
          <p:cNvSpPr txBox="1"/>
          <p:nvPr/>
        </p:nvSpPr>
        <p:spPr>
          <a:xfrm>
            <a:off x="3014136" y="2168107"/>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2pPr marL="0" lvl="1" fontAlgn="auto">
              <a:spcBef>
                <a:spcPts val="0"/>
              </a:spcBef>
              <a:spcAft>
                <a:spcPts val="0"/>
              </a:spcAft>
              <a:defRPr sz="1200"/>
            </a:lvl2pPr>
          </a:lstStyle>
          <a:p>
            <a:pPr lvl="1"/>
            <a:r>
              <a:rPr lang="en-US" dirty="0"/>
              <a:t>Understand prior interactions with </a:t>
            </a:r>
            <a:r>
              <a:rPr lang="en-US" dirty="0" smtClean="0"/>
              <a:t>friends &amp; leaders</a:t>
            </a:r>
            <a:endParaRPr lang="en-US" dirty="0"/>
          </a:p>
        </p:txBody>
      </p:sp>
      <p:sp>
        <p:nvSpPr>
          <p:cNvPr id="33" name="TextBox 32"/>
          <p:cNvSpPr txBox="1"/>
          <p:nvPr/>
        </p:nvSpPr>
        <p:spPr>
          <a:xfrm>
            <a:off x="3014136" y="3411761"/>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2pPr marL="0" lvl="1" fontAlgn="auto">
              <a:spcBef>
                <a:spcPts val="0"/>
              </a:spcBef>
              <a:spcAft>
                <a:spcPts val="0"/>
              </a:spcAft>
              <a:defRPr sz="1200"/>
            </a:lvl2pPr>
          </a:lstStyle>
          <a:p>
            <a:pPr lvl="1"/>
            <a:r>
              <a:rPr lang="en-US" dirty="0"/>
              <a:t>Find layouts of streets, landmarks</a:t>
            </a:r>
          </a:p>
        </p:txBody>
      </p:sp>
      <p:sp>
        <p:nvSpPr>
          <p:cNvPr id="34" name="TextBox 33"/>
          <p:cNvSpPr txBox="1"/>
          <p:nvPr/>
        </p:nvSpPr>
        <p:spPr>
          <a:xfrm>
            <a:off x="3014136" y="4033588"/>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2pPr marL="0" lvl="1" fontAlgn="auto">
              <a:spcBef>
                <a:spcPts val="0"/>
              </a:spcBef>
              <a:spcAft>
                <a:spcPts val="0"/>
              </a:spcAft>
              <a:defRPr sz="1200"/>
            </a:lvl2pPr>
          </a:lstStyle>
          <a:p>
            <a:r>
              <a:rPr lang="en-US" sz="1200" dirty="0"/>
              <a:t>Identify potentially “safe</a:t>
            </a:r>
            <a:r>
              <a:rPr lang="en-US" sz="1200" dirty="0" smtClean="0"/>
              <a:t>” &amp; “</a:t>
            </a:r>
            <a:r>
              <a:rPr lang="en-US" sz="1200" dirty="0"/>
              <a:t>unsafe” locations</a:t>
            </a:r>
          </a:p>
        </p:txBody>
      </p:sp>
      <p:sp>
        <p:nvSpPr>
          <p:cNvPr id="35" name="TextBox 34"/>
          <p:cNvSpPr txBox="1"/>
          <p:nvPr/>
        </p:nvSpPr>
        <p:spPr>
          <a:xfrm>
            <a:off x="3014136" y="4655415"/>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2pPr marL="0" lvl="1" fontAlgn="auto">
              <a:spcBef>
                <a:spcPts val="0"/>
              </a:spcBef>
              <a:spcAft>
                <a:spcPts val="0"/>
              </a:spcAft>
              <a:defRPr sz="1200"/>
            </a:lvl2pPr>
          </a:lstStyle>
          <a:p>
            <a:pPr lvl="1"/>
            <a:r>
              <a:rPr lang="en-US" dirty="0"/>
              <a:t>Plan safe, </a:t>
            </a:r>
            <a:r>
              <a:rPr lang="en-US" dirty="0" smtClean="0"/>
              <a:t>alternative, ingress &amp; egress </a:t>
            </a:r>
            <a:r>
              <a:rPr lang="en-US" dirty="0"/>
              <a:t>routes</a:t>
            </a:r>
          </a:p>
        </p:txBody>
      </p:sp>
      <p:sp>
        <p:nvSpPr>
          <p:cNvPr id="36" name="TextBox 35"/>
          <p:cNvSpPr txBox="1"/>
          <p:nvPr/>
        </p:nvSpPr>
        <p:spPr>
          <a:xfrm>
            <a:off x="3014136" y="5277241"/>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2pPr marL="0" lvl="1" fontAlgn="auto">
              <a:spcBef>
                <a:spcPts val="0"/>
              </a:spcBef>
              <a:spcAft>
                <a:spcPts val="0"/>
              </a:spcAft>
              <a:defRPr sz="1200"/>
            </a:lvl2pPr>
          </a:lstStyle>
          <a:p>
            <a:r>
              <a:rPr lang="en-US" sz="1200" dirty="0"/>
              <a:t>Communicate with nearby units, base stations</a:t>
            </a:r>
          </a:p>
        </p:txBody>
      </p:sp>
      <p:cxnSp>
        <p:nvCxnSpPr>
          <p:cNvPr id="40" name="Straight Arrow Connector 39"/>
          <p:cNvCxnSpPr>
            <a:endCxn id="30" idx="1"/>
          </p:cNvCxnSpPr>
          <p:nvPr/>
        </p:nvCxnSpPr>
        <p:spPr bwMode="auto">
          <a:xfrm>
            <a:off x="1509889" y="1774880"/>
            <a:ext cx="1504247"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41" name="Straight Arrow Connector 40"/>
          <p:cNvCxnSpPr/>
          <p:nvPr/>
        </p:nvCxnSpPr>
        <p:spPr bwMode="auto">
          <a:xfrm>
            <a:off x="1535290" y="2350610"/>
            <a:ext cx="1538111"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42" name="Straight Arrow Connector 41"/>
          <p:cNvCxnSpPr/>
          <p:nvPr/>
        </p:nvCxnSpPr>
        <p:spPr bwMode="auto">
          <a:xfrm>
            <a:off x="1535290" y="3056160"/>
            <a:ext cx="1538111"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43" name="Straight Arrow Connector 42"/>
          <p:cNvCxnSpPr/>
          <p:nvPr/>
        </p:nvCxnSpPr>
        <p:spPr bwMode="auto">
          <a:xfrm>
            <a:off x="1521179" y="3677044"/>
            <a:ext cx="1538111"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44" name="Straight Arrow Connector 43"/>
          <p:cNvCxnSpPr/>
          <p:nvPr/>
        </p:nvCxnSpPr>
        <p:spPr bwMode="auto">
          <a:xfrm>
            <a:off x="1521178" y="4297947"/>
            <a:ext cx="1538111"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45" name="Straight Arrow Connector 44"/>
          <p:cNvCxnSpPr/>
          <p:nvPr/>
        </p:nvCxnSpPr>
        <p:spPr bwMode="auto">
          <a:xfrm>
            <a:off x="1504246" y="5466344"/>
            <a:ext cx="1538111"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46" name="Straight Arrow Connector 45"/>
          <p:cNvCxnSpPr/>
          <p:nvPr/>
        </p:nvCxnSpPr>
        <p:spPr bwMode="auto">
          <a:xfrm>
            <a:off x="1515536" y="4913194"/>
            <a:ext cx="1538111"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48" name="Straight Arrow Connector 47"/>
          <p:cNvCxnSpPr>
            <a:endCxn id="30" idx="3"/>
          </p:cNvCxnSpPr>
          <p:nvPr/>
        </p:nvCxnSpPr>
        <p:spPr bwMode="auto">
          <a:xfrm flipH="1" flipV="1">
            <a:off x="5407712" y="1777113"/>
            <a:ext cx="2013756" cy="20328"/>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59" name="Straight Arrow Connector 58"/>
          <p:cNvCxnSpPr>
            <a:endCxn id="32" idx="3"/>
          </p:cNvCxnSpPr>
          <p:nvPr/>
        </p:nvCxnSpPr>
        <p:spPr bwMode="auto">
          <a:xfrm flipH="1" flipV="1">
            <a:off x="5407712" y="2398940"/>
            <a:ext cx="2010636" cy="26101"/>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60" name="Straight Arrow Connector 59"/>
          <p:cNvCxnSpPr/>
          <p:nvPr/>
        </p:nvCxnSpPr>
        <p:spPr bwMode="auto">
          <a:xfrm flipH="1" flipV="1">
            <a:off x="5412543" y="3018154"/>
            <a:ext cx="2026204" cy="6166"/>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64" name="Straight Arrow Connector 63"/>
          <p:cNvCxnSpPr/>
          <p:nvPr/>
        </p:nvCxnSpPr>
        <p:spPr bwMode="auto">
          <a:xfrm flipH="1" flipV="1">
            <a:off x="5410200" y="4289480"/>
            <a:ext cx="2026204" cy="6166"/>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65" name="Straight Arrow Connector 64"/>
          <p:cNvCxnSpPr/>
          <p:nvPr/>
        </p:nvCxnSpPr>
        <p:spPr bwMode="auto">
          <a:xfrm flipH="1" flipV="1">
            <a:off x="5410200" y="4899080"/>
            <a:ext cx="2026204" cy="6166"/>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66" name="Straight Arrow Connector 65"/>
          <p:cNvCxnSpPr/>
          <p:nvPr/>
        </p:nvCxnSpPr>
        <p:spPr bwMode="auto">
          <a:xfrm flipH="1" flipV="1">
            <a:off x="5407086" y="3651800"/>
            <a:ext cx="2026204" cy="6166"/>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67" name="Straight Arrow Connector 66"/>
          <p:cNvCxnSpPr/>
          <p:nvPr/>
        </p:nvCxnSpPr>
        <p:spPr bwMode="auto">
          <a:xfrm flipH="1" flipV="1">
            <a:off x="5378053" y="5506280"/>
            <a:ext cx="2026204" cy="6166"/>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sp>
        <p:nvSpPr>
          <p:cNvPr id="68" name="TextBox 67"/>
          <p:cNvSpPr txBox="1"/>
          <p:nvPr/>
        </p:nvSpPr>
        <p:spPr>
          <a:xfrm>
            <a:off x="7272000" y="1199840"/>
            <a:ext cx="1756763" cy="276999"/>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r>
              <a:rPr lang="en-US" sz="1200" dirty="0" smtClean="0"/>
              <a:t>Data Sources &amp; Assets</a:t>
            </a:r>
            <a:endParaRPr lang="en-US" sz="1200" dirty="0"/>
          </a:p>
        </p:txBody>
      </p:sp>
      <p:sp>
        <p:nvSpPr>
          <p:cNvPr id="69" name="TextBox 68"/>
          <p:cNvSpPr txBox="1"/>
          <p:nvPr/>
        </p:nvSpPr>
        <p:spPr>
          <a:xfrm>
            <a:off x="104282" y="1205360"/>
            <a:ext cx="1595885" cy="276999"/>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r>
              <a:rPr lang="en-US" sz="1200" dirty="0" smtClean="0"/>
              <a:t>Historical Databases</a:t>
            </a:r>
            <a:endParaRPr lang="en-US" sz="1200" dirty="0"/>
          </a:p>
        </p:txBody>
      </p:sp>
      <p:sp>
        <p:nvSpPr>
          <p:cNvPr id="70" name="TextBox 69"/>
          <p:cNvSpPr txBox="1"/>
          <p:nvPr/>
        </p:nvSpPr>
        <p:spPr>
          <a:xfrm>
            <a:off x="3006516" y="1205360"/>
            <a:ext cx="2531590" cy="276999"/>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r>
              <a:rPr lang="en-US" sz="1200" dirty="0" smtClean="0"/>
              <a:t>Tasks  in Achieving Mission Goals </a:t>
            </a:r>
            <a:endParaRPr lang="en-US" sz="1200" dirty="0"/>
          </a:p>
        </p:txBody>
      </p:sp>
      <p:sp>
        <p:nvSpPr>
          <p:cNvPr id="72" name="Rounded Rectangle 71"/>
          <p:cNvSpPr/>
          <p:nvPr/>
        </p:nvSpPr>
        <p:spPr bwMode="auto">
          <a:xfrm>
            <a:off x="532128" y="675561"/>
            <a:ext cx="8168989" cy="374571"/>
          </a:xfrm>
          <a:prstGeom prst="roundRect">
            <a:avLst/>
          </a:prstGeom>
          <a:solidFill>
            <a:schemeClr val="accent2">
              <a:lumMod val="60000"/>
              <a:lumOff val="40000"/>
              <a:alpha val="50000"/>
            </a:schemeClr>
          </a:solidFill>
          <a:ln>
            <a:solidFill>
              <a:schemeClr val="accent2">
                <a:lumMod val="60000"/>
                <a:lumOff val="40000"/>
              </a:schemeClr>
            </a:solidFill>
          </a:ln>
        </p:spPr>
        <p:txBody>
          <a:bodyPr wrap="square" rtlCol="0">
            <a:spAutoFit/>
          </a:bodyPr>
          <a:lstStyle/>
          <a:p>
            <a:r>
              <a:rPr lang="en-US" sz="1600" b="1" dirty="0"/>
              <a:t>Mission: </a:t>
            </a:r>
            <a:r>
              <a:rPr lang="en-US" sz="1600" dirty="0"/>
              <a:t>Extract NGO aid workers who are being threatened by </a:t>
            </a:r>
            <a:r>
              <a:rPr lang="en-US" sz="1600" dirty="0" smtClean="0"/>
              <a:t>insurgents in </a:t>
            </a:r>
            <a:r>
              <a:rPr lang="en-US" sz="1600" dirty="0"/>
              <a:t>a </a:t>
            </a:r>
            <a:r>
              <a:rPr lang="en-US" sz="1600" dirty="0" smtClean="0"/>
              <a:t>village.</a:t>
            </a:r>
            <a:endParaRPr lang="en-US" sz="1600" dirty="0"/>
          </a:p>
        </p:txBody>
      </p:sp>
      <p:sp>
        <p:nvSpPr>
          <p:cNvPr id="73" name="Rectangle 72"/>
          <p:cNvSpPr/>
          <p:nvPr/>
        </p:nvSpPr>
        <p:spPr>
          <a:xfrm>
            <a:off x="7543800" y="4725440"/>
            <a:ext cx="1100746" cy="1015663"/>
          </a:xfrm>
          <a:prstGeom prst="rect">
            <a:avLst/>
          </a:prstGeom>
        </p:spPr>
        <p:txBody>
          <a:bodyPr wrap="square">
            <a:spAutoFit/>
          </a:bodyPr>
          <a:lstStyle/>
          <a:p>
            <a:pPr fontAlgn="auto">
              <a:spcBef>
                <a:spcPts val="0"/>
              </a:spcBef>
              <a:spcAft>
                <a:spcPts val="0"/>
              </a:spcAft>
              <a:defRPr/>
            </a:pPr>
            <a:r>
              <a:rPr lang="en-US" sz="1200" dirty="0" smtClean="0"/>
              <a:t>UAV video feed, sensor information, handsets, location data</a:t>
            </a:r>
            <a:endParaRPr lang="en-US" sz="1200" dirty="0"/>
          </a:p>
        </p:txBody>
      </p:sp>
      <p:sp>
        <p:nvSpPr>
          <p:cNvPr id="74" name="Rectangle 73"/>
          <p:cNvSpPr/>
          <p:nvPr/>
        </p:nvSpPr>
        <p:spPr>
          <a:xfrm>
            <a:off x="378407" y="4549520"/>
            <a:ext cx="1189359" cy="830997"/>
          </a:xfrm>
          <a:prstGeom prst="rect">
            <a:avLst/>
          </a:prstGeom>
        </p:spPr>
        <p:txBody>
          <a:bodyPr wrap="square">
            <a:spAutoFit/>
          </a:bodyPr>
          <a:lstStyle/>
          <a:p>
            <a:pPr fontAlgn="auto">
              <a:spcBef>
                <a:spcPts val="0"/>
              </a:spcBef>
              <a:spcAft>
                <a:spcPts val="0"/>
              </a:spcAft>
              <a:defRPr/>
            </a:pPr>
            <a:r>
              <a:rPr lang="en-US" sz="1200" dirty="0"/>
              <a:t>Annotated  text, </a:t>
            </a:r>
            <a:r>
              <a:rPr lang="en-US" sz="1200" dirty="0" smtClean="0"/>
              <a:t>pictures</a:t>
            </a:r>
            <a:r>
              <a:rPr lang="en-US" sz="1200" dirty="0"/>
              <a:t>, </a:t>
            </a:r>
            <a:r>
              <a:rPr lang="en-US" sz="1200" dirty="0" smtClean="0"/>
              <a:t>video, geo-location data</a:t>
            </a:r>
            <a:endParaRPr lang="en-US" sz="1200" dirty="0"/>
          </a:p>
        </p:txBody>
      </p:sp>
      <p:sp>
        <p:nvSpPr>
          <p:cNvPr id="49" name="TextBox 48"/>
          <p:cNvSpPr txBox="1"/>
          <p:nvPr/>
        </p:nvSpPr>
        <p:spPr>
          <a:xfrm>
            <a:off x="3016759" y="5886843"/>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2pPr marL="0" lvl="1" fontAlgn="auto">
              <a:spcBef>
                <a:spcPts val="0"/>
              </a:spcBef>
              <a:spcAft>
                <a:spcPts val="0"/>
              </a:spcAft>
              <a:defRPr sz="1200"/>
            </a:lvl2pPr>
          </a:lstStyle>
          <a:p>
            <a:r>
              <a:rPr lang="en-US" sz="1200" dirty="0" err="1" smtClean="0">
                <a:solidFill>
                  <a:schemeClr val="tx1"/>
                </a:solidFill>
              </a:rPr>
              <a:t>Reachback</a:t>
            </a:r>
            <a:r>
              <a:rPr lang="en-US" sz="1200" dirty="0" smtClean="0">
                <a:solidFill>
                  <a:schemeClr val="tx1"/>
                </a:solidFill>
              </a:rPr>
              <a:t> to command centers, support (air/naval)</a:t>
            </a:r>
            <a:endParaRPr lang="en-US" sz="1200" dirty="0">
              <a:solidFill>
                <a:schemeClr val="tx1"/>
              </a:solidFill>
            </a:endParaRPr>
          </a:p>
        </p:txBody>
      </p:sp>
      <p:cxnSp>
        <p:nvCxnSpPr>
          <p:cNvPr id="50" name="Straight Arrow Connector 49"/>
          <p:cNvCxnSpPr/>
          <p:nvPr/>
        </p:nvCxnSpPr>
        <p:spPr bwMode="auto">
          <a:xfrm>
            <a:off x="1530518" y="6105766"/>
            <a:ext cx="1538111"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51" name="Straight Arrow Connector 50"/>
          <p:cNvCxnSpPr/>
          <p:nvPr/>
        </p:nvCxnSpPr>
        <p:spPr bwMode="auto">
          <a:xfrm flipH="1" flipV="1">
            <a:off x="5404325" y="6103799"/>
            <a:ext cx="2026204" cy="6166"/>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spTree>
    <p:extLst>
      <p:ext uri="{BB962C8B-B14F-4D97-AF65-F5344CB8AC3E}">
        <p14:creationId xmlns:p14="http://schemas.microsoft.com/office/powerpoint/2010/main" val="1272704467"/>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bwMode="auto">
          <a:xfrm>
            <a:off x="1" y="5712643"/>
            <a:ext cx="9144000" cy="904973"/>
          </a:xfrm>
          <a:prstGeom prst="rect">
            <a:avLst/>
          </a:prstGeom>
          <a:solidFill>
            <a:schemeClr val="bg1"/>
          </a:solidFill>
          <a:ln w="317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9" name="Rectangle 28"/>
          <p:cNvSpPr/>
          <p:nvPr/>
        </p:nvSpPr>
        <p:spPr bwMode="auto">
          <a:xfrm rot="5400000">
            <a:off x="-1186830" y="3057669"/>
            <a:ext cx="4205108" cy="118798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ＭＳ Ｐゴシック" pitchFamily="1" charset="-128"/>
            </a:endParaRPr>
          </a:p>
        </p:txBody>
      </p:sp>
      <p:sp>
        <p:nvSpPr>
          <p:cNvPr id="8" name="Rectangle 7"/>
          <p:cNvSpPr/>
          <p:nvPr/>
        </p:nvSpPr>
        <p:spPr bwMode="auto">
          <a:xfrm rot="5400000">
            <a:off x="6004278" y="2981383"/>
            <a:ext cx="4205110" cy="134055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ＭＳ Ｐゴシック" pitchFamily="1" charset="-128"/>
            </a:endParaRPr>
          </a:p>
        </p:txBody>
      </p:sp>
      <p:pic>
        <p:nvPicPr>
          <p:cNvPr id="9" name="Picture 2"/>
          <p:cNvPicPr>
            <a:picLocks noChangeAspect="1" noChangeArrowheads="1"/>
          </p:cNvPicPr>
          <p:nvPr/>
        </p:nvPicPr>
        <p:blipFill>
          <a:blip r:embed="rId3" cstate="print"/>
          <a:srcRect/>
          <a:stretch>
            <a:fillRect/>
          </a:stretch>
        </p:blipFill>
        <p:spPr bwMode="auto">
          <a:xfrm rot="1350565">
            <a:off x="8349035" y="2447073"/>
            <a:ext cx="337580" cy="564002"/>
          </a:xfrm>
          <a:prstGeom prst="rect">
            <a:avLst/>
          </a:prstGeom>
          <a:noFill/>
          <a:ln w="9525">
            <a:noFill/>
            <a:miter lim="800000"/>
            <a:headEnd/>
            <a:tailEnd/>
          </a:ln>
        </p:spPr>
      </p:pic>
      <p:pic>
        <p:nvPicPr>
          <p:cNvPr id="10" name="Picture 2"/>
          <p:cNvPicPr>
            <a:picLocks noChangeAspect="1" noChangeArrowheads="1"/>
          </p:cNvPicPr>
          <p:nvPr/>
        </p:nvPicPr>
        <p:blipFill>
          <a:blip r:embed="rId4" cstate="print"/>
          <a:srcRect/>
          <a:stretch>
            <a:fillRect/>
          </a:stretch>
        </p:blipFill>
        <p:spPr bwMode="auto">
          <a:xfrm>
            <a:off x="7501808" y="4022942"/>
            <a:ext cx="813434" cy="476250"/>
          </a:xfrm>
          <a:prstGeom prst="rect">
            <a:avLst/>
          </a:prstGeom>
          <a:noFill/>
          <a:ln w="9525">
            <a:noFill/>
            <a:miter lim="800000"/>
            <a:headEnd/>
            <a:tailEnd/>
          </a:ln>
        </p:spPr>
      </p:pic>
      <p:pic>
        <p:nvPicPr>
          <p:cNvPr id="11" name="Picture 7" descr="C:\Documents and Settings\ejm\Local Settings\Temporary Internet Files\Content.IE5\LJBM0CLU\MC900329964[1].wmf"/>
          <p:cNvPicPr>
            <a:picLocks noChangeAspect="1" noChangeArrowheads="1"/>
          </p:cNvPicPr>
          <p:nvPr/>
        </p:nvPicPr>
        <p:blipFill>
          <a:blip r:embed="rId5" cstate="print"/>
          <a:srcRect/>
          <a:stretch>
            <a:fillRect/>
          </a:stretch>
        </p:blipFill>
        <p:spPr bwMode="auto">
          <a:xfrm>
            <a:off x="8245635" y="3918752"/>
            <a:ext cx="477853" cy="671135"/>
          </a:xfrm>
          <a:prstGeom prst="rect">
            <a:avLst/>
          </a:prstGeom>
          <a:noFill/>
        </p:spPr>
      </p:pic>
      <p:pic>
        <p:nvPicPr>
          <p:cNvPr id="12" name="Picture 8"/>
          <p:cNvPicPr>
            <a:picLocks noChangeAspect="1" noChangeArrowheads="1"/>
          </p:cNvPicPr>
          <p:nvPr/>
        </p:nvPicPr>
        <p:blipFill>
          <a:blip r:embed="rId6" cstate="print"/>
          <a:srcRect/>
          <a:stretch>
            <a:fillRect/>
          </a:stretch>
        </p:blipFill>
        <p:spPr bwMode="auto">
          <a:xfrm>
            <a:off x="7690204" y="2833727"/>
            <a:ext cx="647700" cy="647700"/>
          </a:xfrm>
          <a:prstGeom prst="rect">
            <a:avLst/>
          </a:prstGeom>
          <a:noFill/>
          <a:ln w="9525">
            <a:noFill/>
            <a:miter lim="800000"/>
            <a:headEnd/>
            <a:tailEnd/>
          </a:ln>
        </p:spPr>
      </p:pic>
      <p:pic>
        <p:nvPicPr>
          <p:cNvPr id="13" name="Picture 10"/>
          <p:cNvPicPr>
            <a:picLocks noChangeAspect="1" noChangeArrowheads="1"/>
          </p:cNvPicPr>
          <p:nvPr/>
        </p:nvPicPr>
        <p:blipFill>
          <a:blip r:embed="rId7" cstate="print"/>
          <a:srcRect/>
          <a:stretch>
            <a:fillRect/>
          </a:stretch>
        </p:blipFill>
        <p:spPr bwMode="auto">
          <a:xfrm>
            <a:off x="7645578" y="3420253"/>
            <a:ext cx="957261" cy="554887"/>
          </a:xfrm>
          <a:prstGeom prst="rect">
            <a:avLst/>
          </a:prstGeom>
          <a:noFill/>
          <a:ln w="9525">
            <a:noFill/>
            <a:miter lim="800000"/>
            <a:headEnd/>
            <a:tailEnd/>
          </a:ln>
        </p:spPr>
      </p:pic>
      <p:pic>
        <p:nvPicPr>
          <p:cNvPr id="14" name="Picture 11"/>
          <p:cNvPicPr>
            <a:picLocks noChangeAspect="1" noChangeArrowheads="1"/>
          </p:cNvPicPr>
          <p:nvPr/>
        </p:nvPicPr>
        <p:blipFill>
          <a:blip r:embed="rId8" cstate="print"/>
          <a:srcRect/>
          <a:stretch>
            <a:fillRect/>
          </a:stretch>
        </p:blipFill>
        <p:spPr bwMode="auto">
          <a:xfrm>
            <a:off x="7688264" y="1734472"/>
            <a:ext cx="679893" cy="452438"/>
          </a:xfrm>
          <a:prstGeom prst="rect">
            <a:avLst/>
          </a:prstGeom>
          <a:noFill/>
          <a:ln w="9525">
            <a:noFill/>
            <a:miter lim="800000"/>
            <a:headEnd/>
            <a:tailEnd/>
          </a:ln>
        </p:spPr>
      </p:pic>
      <p:pic>
        <p:nvPicPr>
          <p:cNvPr id="15" name="Picture 16"/>
          <p:cNvPicPr>
            <a:picLocks noChangeAspect="1" noChangeArrowheads="1"/>
          </p:cNvPicPr>
          <p:nvPr/>
        </p:nvPicPr>
        <p:blipFill>
          <a:blip r:embed="rId9" cstate="print"/>
          <a:srcRect/>
          <a:stretch>
            <a:fillRect/>
          </a:stretch>
        </p:blipFill>
        <p:spPr bwMode="auto">
          <a:xfrm>
            <a:off x="7720719" y="2231890"/>
            <a:ext cx="528637" cy="528637"/>
          </a:xfrm>
          <a:prstGeom prst="rect">
            <a:avLst/>
          </a:prstGeom>
          <a:noFill/>
          <a:ln w="9525">
            <a:noFill/>
            <a:miter lim="800000"/>
            <a:headEnd/>
            <a:tailEnd/>
          </a:ln>
        </p:spPr>
      </p:pic>
      <p:grpSp>
        <p:nvGrpSpPr>
          <p:cNvPr id="3" name="Group 27"/>
          <p:cNvGrpSpPr/>
          <p:nvPr/>
        </p:nvGrpSpPr>
        <p:grpSpPr>
          <a:xfrm>
            <a:off x="409634" y="2081612"/>
            <a:ext cx="946551" cy="1155786"/>
            <a:chOff x="3048000" y="381000"/>
            <a:chExt cx="1164079" cy="1549796"/>
          </a:xfrm>
        </p:grpSpPr>
        <p:pic>
          <p:nvPicPr>
            <p:cNvPr id="25" name="Picture 2"/>
            <p:cNvPicPr>
              <a:picLocks noChangeAspect="1" noChangeArrowheads="1"/>
            </p:cNvPicPr>
            <p:nvPr/>
          </p:nvPicPr>
          <p:blipFill>
            <a:blip r:embed="rId10" cstate="print"/>
            <a:srcRect/>
            <a:stretch>
              <a:fillRect/>
            </a:stretch>
          </p:blipFill>
          <p:spPr bwMode="auto">
            <a:xfrm>
              <a:off x="3048000" y="381000"/>
              <a:ext cx="838200" cy="670560"/>
            </a:xfrm>
            <a:prstGeom prst="rect">
              <a:avLst/>
            </a:prstGeom>
            <a:noFill/>
            <a:ln w="9525">
              <a:noFill/>
              <a:miter lim="800000"/>
              <a:headEnd/>
              <a:tailEnd/>
            </a:ln>
          </p:spPr>
        </p:pic>
        <p:pic>
          <p:nvPicPr>
            <p:cNvPr id="26" name="Picture 6"/>
            <p:cNvPicPr>
              <a:picLocks noChangeAspect="1" noChangeArrowheads="1"/>
            </p:cNvPicPr>
            <p:nvPr/>
          </p:nvPicPr>
          <p:blipFill>
            <a:blip r:embed="rId11" cstate="print"/>
            <a:srcRect/>
            <a:stretch>
              <a:fillRect/>
            </a:stretch>
          </p:blipFill>
          <p:spPr bwMode="auto">
            <a:xfrm>
              <a:off x="3200399" y="1123050"/>
              <a:ext cx="1011680" cy="807746"/>
            </a:xfrm>
            <a:prstGeom prst="rect">
              <a:avLst/>
            </a:prstGeom>
            <a:noFill/>
            <a:ln w="9525">
              <a:noFill/>
              <a:miter lim="800000"/>
              <a:headEnd/>
              <a:tailEnd/>
            </a:ln>
          </p:spPr>
        </p:pic>
      </p:grpSp>
      <p:grpSp>
        <p:nvGrpSpPr>
          <p:cNvPr id="4" name="Group 38"/>
          <p:cNvGrpSpPr/>
          <p:nvPr/>
        </p:nvGrpSpPr>
        <p:grpSpPr>
          <a:xfrm>
            <a:off x="460019" y="3208584"/>
            <a:ext cx="756840" cy="883571"/>
            <a:chOff x="349250" y="2023068"/>
            <a:chExt cx="930771" cy="1184782"/>
          </a:xfrm>
        </p:grpSpPr>
        <p:pic>
          <p:nvPicPr>
            <p:cNvPr id="22" name="Picture 7"/>
            <p:cNvPicPr>
              <a:picLocks noChangeAspect="1" noChangeArrowheads="1"/>
            </p:cNvPicPr>
            <p:nvPr/>
          </p:nvPicPr>
          <p:blipFill>
            <a:blip r:embed="rId12" cstate="print"/>
            <a:srcRect/>
            <a:stretch>
              <a:fillRect/>
            </a:stretch>
          </p:blipFill>
          <p:spPr bwMode="auto">
            <a:xfrm>
              <a:off x="349250" y="2393037"/>
              <a:ext cx="456604" cy="571202"/>
            </a:xfrm>
            <a:prstGeom prst="rect">
              <a:avLst/>
            </a:prstGeom>
            <a:noFill/>
            <a:ln w="9525">
              <a:noFill/>
              <a:miter lim="800000"/>
              <a:headEnd/>
              <a:tailEnd/>
            </a:ln>
          </p:spPr>
        </p:pic>
        <p:pic>
          <p:nvPicPr>
            <p:cNvPr id="23" name="Picture 8"/>
            <p:cNvPicPr>
              <a:picLocks noChangeAspect="1" noChangeArrowheads="1"/>
            </p:cNvPicPr>
            <p:nvPr/>
          </p:nvPicPr>
          <p:blipFill>
            <a:blip r:embed="rId13" cstate="print"/>
            <a:srcRect/>
            <a:stretch>
              <a:fillRect/>
            </a:stretch>
          </p:blipFill>
          <p:spPr bwMode="auto">
            <a:xfrm>
              <a:off x="568772" y="2682077"/>
              <a:ext cx="348307" cy="525773"/>
            </a:xfrm>
            <a:prstGeom prst="rect">
              <a:avLst/>
            </a:prstGeom>
            <a:noFill/>
            <a:ln w="9525">
              <a:noFill/>
              <a:miter lim="800000"/>
              <a:headEnd/>
              <a:tailEnd/>
            </a:ln>
          </p:spPr>
        </p:pic>
        <p:pic>
          <p:nvPicPr>
            <p:cNvPr id="24" name="Picture 9"/>
            <p:cNvPicPr>
              <a:picLocks noChangeAspect="1" noChangeArrowheads="1"/>
            </p:cNvPicPr>
            <p:nvPr/>
          </p:nvPicPr>
          <p:blipFill>
            <a:blip r:embed="rId14" cstate="print"/>
            <a:srcRect/>
            <a:stretch>
              <a:fillRect/>
            </a:stretch>
          </p:blipFill>
          <p:spPr bwMode="auto">
            <a:xfrm>
              <a:off x="697558" y="2023068"/>
              <a:ext cx="582463" cy="662126"/>
            </a:xfrm>
            <a:prstGeom prst="rect">
              <a:avLst/>
            </a:prstGeom>
            <a:noFill/>
            <a:ln w="9525">
              <a:noFill/>
              <a:miter lim="800000"/>
              <a:headEnd/>
              <a:tailEnd/>
            </a:ln>
          </p:spPr>
        </p:pic>
      </p:grpSp>
      <p:pic>
        <p:nvPicPr>
          <p:cNvPr id="20" name="Picture 19" descr="ChasingScott4.bmp"/>
          <p:cNvPicPr/>
          <p:nvPr/>
        </p:nvPicPr>
        <p:blipFill>
          <a:blip r:embed="rId15" cstate="print"/>
          <a:srcRect l="4546" r="4546"/>
          <a:stretch>
            <a:fillRect/>
          </a:stretch>
        </p:blipFill>
        <p:spPr bwMode="gray">
          <a:xfrm>
            <a:off x="424359" y="1614033"/>
            <a:ext cx="732750" cy="439518"/>
          </a:xfrm>
          <a:prstGeom prst="rect">
            <a:avLst/>
          </a:prstGeom>
          <a:noFill/>
          <a:ln w="9525">
            <a:noFill/>
            <a:miter lim="800000"/>
            <a:headEnd/>
            <a:tailEnd/>
          </a:ln>
        </p:spPr>
      </p:pic>
      <p:pic>
        <p:nvPicPr>
          <p:cNvPr id="28" name="Picture 6"/>
          <p:cNvPicPr>
            <a:picLocks noChangeAspect="1" noChangeArrowheads="1"/>
          </p:cNvPicPr>
          <p:nvPr/>
        </p:nvPicPr>
        <p:blipFill>
          <a:blip r:embed="rId16" cstate="print"/>
          <a:srcRect/>
          <a:stretch>
            <a:fillRect/>
          </a:stretch>
        </p:blipFill>
        <p:spPr bwMode="auto">
          <a:xfrm>
            <a:off x="733775" y="2234918"/>
            <a:ext cx="651642" cy="377952"/>
          </a:xfrm>
          <a:prstGeom prst="rect">
            <a:avLst/>
          </a:prstGeom>
          <a:noFill/>
          <a:ln w="9525">
            <a:noFill/>
            <a:miter lim="800000"/>
            <a:headEnd/>
            <a:tailEnd/>
          </a:ln>
        </p:spPr>
      </p:pic>
      <p:sp>
        <p:nvSpPr>
          <p:cNvPr id="30" name="TextBox 29"/>
          <p:cNvSpPr txBox="1"/>
          <p:nvPr/>
        </p:nvSpPr>
        <p:spPr>
          <a:xfrm>
            <a:off x="3014136" y="1546280"/>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0" lvl="1" fontAlgn="auto">
              <a:spcBef>
                <a:spcPts val="0"/>
              </a:spcBef>
              <a:spcAft>
                <a:spcPts val="0"/>
              </a:spcAft>
              <a:defRPr/>
            </a:pPr>
            <a:r>
              <a:rPr lang="en-US" sz="1200" dirty="0"/>
              <a:t>Identify friends &amp; relevant info (</a:t>
            </a:r>
            <a:r>
              <a:rPr lang="en-US" sz="1200" dirty="0" smtClean="0"/>
              <a:t>e.g., </a:t>
            </a:r>
            <a:r>
              <a:rPr lang="en-US" sz="1200" dirty="0"/>
              <a:t>visual </a:t>
            </a:r>
            <a:r>
              <a:rPr lang="en-US" sz="1200" dirty="0" smtClean="0"/>
              <a:t>id</a:t>
            </a:r>
            <a:r>
              <a:rPr lang="en-US" sz="1200" dirty="0"/>
              <a:t>, languages) </a:t>
            </a:r>
          </a:p>
        </p:txBody>
      </p:sp>
      <p:sp>
        <p:nvSpPr>
          <p:cNvPr id="31" name="TextBox 30"/>
          <p:cNvSpPr txBox="1"/>
          <p:nvPr/>
        </p:nvSpPr>
        <p:spPr>
          <a:xfrm>
            <a:off x="3014136" y="2789934"/>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2pPr marL="0" lvl="1" fontAlgn="auto">
              <a:spcBef>
                <a:spcPts val="0"/>
              </a:spcBef>
              <a:spcAft>
                <a:spcPts val="0"/>
              </a:spcAft>
              <a:defRPr sz="1200"/>
            </a:lvl2pPr>
          </a:lstStyle>
          <a:p>
            <a:pPr lvl="1"/>
            <a:r>
              <a:rPr lang="en-US" dirty="0"/>
              <a:t>Locate/track friends, enemies</a:t>
            </a:r>
            <a:r>
              <a:rPr lang="en-US" dirty="0" smtClean="0"/>
              <a:t>, &amp; victims</a:t>
            </a:r>
            <a:endParaRPr lang="en-US" dirty="0"/>
          </a:p>
        </p:txBody>
      </p:sp>
      <p:sp>
        <p:nvSpPr>
          <p:cNvPr id="32" name="TextBox 31"/>
          <p:cNvSpPr txBox="1"/>
          <p:nvPr/>
        </p:nvSpPr>
        <p:spPr>
          <a:xfrm>
            <a:off x="3014136" y="2168107"/>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2pPr marL="0" lvl="1" fontAlgn="auto">
              <a:spcBef>
                <a:spcPts val="0"/>
              </a:spcBef>
              <a:spcAft>
                <a:spcPts val="0"/>
              </a:spcAft>
              <a:defRPr sz="1200"/>
            </a:lvl2pPr>
          </a:lstStyle>
          <a:p>
            <a:pPr lvl="1"/>
            <a:r>
              <a:rPr lang="en-US" dirty="0"/>
              <a:t>Understand prior interactions with </a:t>
            </a:r>
            <a:r>
              <a:rPr lang="en-US" dirty="0" smtClean="0"/>
              <a:t>friends &amp; leaders</a:t>
            </a:r>
            <a:endParaRPr lang="en-US" dirty="0"/>
          </a:p>
        </p:txBody>
      </p:sp>
      <p:sp>
        <p:nvSpPr>
          <p:cNvPr id="33" name="TextBox 32"/>
          <p:cNvSpPr txBox="1"/>
          <p:nvPr/>
        </p:nvSpPr>
        <p:spPr>
          <a:xfrm>
            <a:off x="3014136" y="3411761"/>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2pPr marL="0" lvl="1" fontAlgn="auto">
              <a:spcBef>
                <a:spcPts val="0"/>
              </a:spcBef>
              <a:spcAft>
                <a:spcPts val="0"/>
              </a:spcAft>
              <a:defRPr sz="1200"/>
            </a:lvl2pPr>
          </a:lstStyle>
          <a:p>
            <a:pPr lvl="1"/>
            <a:r>
              <a:rPr lang="en-US" dirty="0"/>
              <a:t>Find layouts of streets, landmarks</a:t>
            </a:r>
          </a:p>
        </p:txBody>
      </p:sp>
      <p:sp>
        <p:nvSpPr>
          <p:cNvPr id="34" name="TextBox 33"/>
          <p:cNvSpPr txBox="1"/>
          <p:nvPr/>
        </p:nvSpPr>
        <p:spPr>
          <a:xfrm>
            <a:off x="3014136" y="4033588"/>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2pPr marL="0" lvl="1" fontAlgn="auto">
              <a:spcBef>
                <a:spcPts val="0"/>
              </a:spcBef>
              <a:spcAft>
                <a:spcPts val="0"/>
              </a:spcAft>
              <a:defRPr sz="1200"/>
            </a:lvl2pPr>
          </a:lstStyle>
          <a:p>
            <a:r>
              <a:rPr lang="en-US" sz="1200" dirty="0"/>
              <a:t>Identify potentially “safe</a:t>
            </a:r>
            <a:r>
              <a:rPr lang="en-US" sz="1200" dirty="0" smtClean="0"/>
              <a:t>” &amp; “</a:t>
            </a:r>
            <a:r>
              <a:rPr lang="en-US" sz="1200" dirty="0"/>
              <a:t>unsafe” locations</a:t>
            </a:r>
          </a:p>
        </p:txBody>
      </p:sp>
      <p:sp>
        <p:nvSpPr>
          <p:cNvPr id="35" name="TextBox 34"/>
          <p:cNvSpPr txBox="1"/>
          <p:nvPr/>
        </p:nvSpPr>
        <p:spPr>
          <a:xfrm>
            <a:off x="3014136" y="4655415"/>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2pPr marL="0" lvl="1" fontAlgn="auto">
              <a:spcBef>
                <a:spcPts val="0"/>
              </a:spcBef>
              <a:spcAft>
                <a:spcPts val="0"/>
              </a:spcAft>
              <a:defRPr sz="1200"/>
            </a:lvl2pPr>
          </a:lstStyle>
          <a:p>
            <a:pPr lvl="1"/>
            <a:r>
              <a:rPr lang="en-US" dirty="0"/>
              <a:t>Plan safe, alternative, ingress &amp; egress routes</a:t>
            </a:r>
          </a:p>
        </p:txBody>
      </p:sp>
      <p:sp>
        <p:nvSpPr>
          <p:cNvPr id="36" name="TextBox 35"/>
          <p:cNvSpPr txBox="1"/>
          <p:nvPr/>
        </p:nvSpPr>
        <p:spPr>
          <a:xfrm>
            <a:off x="3014136" y="5277241"/>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2pPr marL="0" lvl="1" fontAlgn="auto">
              <a:spcBef>
                <a:spcPts val="0"/>
              </a:spcBef>
              <a:spcAft>
                <a:spcPts val="0"/>
              </a:spcAft>
              <a:defRPr sz="1200"/>
            </a:lvl2pPr>
          </a:lstStyle>
          <a:p>
            <a:r>
              <a:rPr lang="en-US" sz="1200" dirty="0"/>
              <a:t>Communicate with nearby units, base stations</a:t>
            </a:r>
          </a:p>
        </p:txBody>
      </p:sp>
      <p:cxnSp>
        <p:nvCxnSpPr>
          <p:cNvPr id="40" name="Straight Arrow Connector 39"/>
          <p:cNvCxnSpPr>
            <a:endCxn id="30" idx="1"/>
          </p:cNvCxnSpPr>
          <p:nvPr/>
        </p:nvCxnSpPr>
        <p:spPr bwMode="auto">
          <a:xfrm>
            <a:off x="1509889" y="1774880"/>
            <a:ext cx="1504247"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41" name="Straight Arrow Connector 40"/>
          <p:cNvCxnSpPr/>
          <p:nvPr/>
        </p:nvCxnSpPr>
        <p:spPr bwMode="auto">
          <a:xfrm>
            <a:off x="1535290" y="2350610"/>
            <a:ext cx="1538111"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42" name="Straight Arrow Connector 41"/>
          <p:cNvCxnSpPr/>
          <p:nvPr/>
        </p:nvCxnSpPr>
        <p:spPr bwMode="auto">
          <a:xfrm>
            <a:off x="1535290" y="3056160"/>
            <a:ext cx="1538111"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43" name="Straight Arrow Connector 42"/>
          <p:cNvCxnSpPr/>
          <p:nvPr/>
        </p:nvCxnSpPr>
        <p:spPr bwMode="auto">
          <a:xfrm>
            <a:off x="1521179" y="3677044"/>
            <a:ext cx="1538111"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44" name="Straight Arrow Connector 43"/>
          <p:cNvCxnSpPr/>
          <p:nvPr/>
        </p:nvCxnSpPr>
        <p:spPr bwMode="auto">
          <a:xfrm>
            <a:off x="1521178" y="4297947"/>
            <a:ext cx="1538111"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45" name="Straight Arrow Connector 44"/>
          <p:cNvCxnSpPr/>
          <p:nvPr/>
        </p:nvCxnSpPr>
        <p:spPr bwMode="auto">
          <a:xfrm>
            <a:off x="1504246" y="5466344"/>
            <a:ext cx="1538111"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46" name="Straight Arrow Connector 45"/>
          <p:cNvCxnSpPr/>
          <p:nvPr/>
        </p:nvCxnSpPr>
        <p:spPr bwMode="auto">
          <a:xfrm>
            <a:off x="1515536" y="4913194"/>
            <a:ext cx="1538111"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48" name="Straight Arrow Connector 47"/>
          <p:cNvCxnSpPr>
            <a:endCxn id="30" idx="3"/>
          </p:cNvCxnSpPr>
          <p:nvPr/>
        </p:nvCxnSpPr>
        <p:spPr bwMode="auto">
          <a:xfrm flipH="1" flipV="1">
            <a:off x="5407712" y="1777113"/>
            <a:ext cx="2013756" cy="20328"/>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59" name="Straight Arrow Connector 58"/>
          <p:cNvCxnSpPr>
            <a:endCxn id="32" idx="3"/>
          </p:cNvCxnSpPr>
          <p:nvPr/>
        </p:nvCxnSpPr>
        <p:spPr bwMode="auto">
          <a:xfrm flipH="1" flipV="1">
            <a:off x="5407712" y="2398940"/>
            <a:ext cx="2010636" cy="26101"/>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60" name="Straight Arrow Connector 59"/>
          <p:cNvCxnSpPr/>
          <p:nvPr/>
        </p:nvCxnSpPr>
        <p:spPr bwMode="auto">
          <a:xfrm flipH="1" flipV="1">
            <a:off x="5412543" y="3018154"/>
            <a:ext cx="2026204" cy="6166"/>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64" name="Straight Arrow Connector 63"/>
          <p:cNvCxnSpPr/>
          <p:nvPr/>
        </p:nvCxnSpPr>
        <p:spPr bwMode="auto">
          <a:xfrm flipH="1" flipV="1">
            <a:off x="5410200" y="4289480"/>
            <a:ext cx="2026204" cy="6166"/>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65" name="Straight Arrow Connector 64"/>
          <p:cNvCxnSpPr/>
          <p:nvPr/>
        </p:nvCxnSpPr>
        <p:spPr bwMode="auto">
          <a:xfrm flipH="1" flipV="1">
            <a:off x="5410200" y="4899080"/>
            <a:ext cx="2026204" cy="6166"/>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66" name="Straight Arrow Connector 65"/>
          <p:cNvCxnSpPr/>
          <p:nvPr/>
        </p:nvCxnSpPr>
        <p:spPr bwMode="auto">
          <a:xfrm flipH="1" flipV="1">
            <a:off x="5407086" y="3651800"/>
            <a:ext cx="2026204" cy="6166"/>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67" name="Straight Arrow Connector 66"/>
          <p:cNvCxnSpPr/>
          <p:nvPr/>
        </p:nvCxnSpPr>
        <p:spPr bwMode="auto">
          <a:xfrm flipH="1" flipV="1">
            <a:off x="5378053" y="5506280"/>
            <a:ext cx="2026204" cy="6166"/>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sp>
        <p:nvSpPr>
          <p:cNvPr id="69" name="TextBox 68"/>
          <p:cNvSpPr txBox="1"/>
          <p:nvPr/>
        </p:nvSpPr>
        <p:spPr>
          <a:xfrm>
            <a:off x="104282" y="1205360"/>
            <a:ext cx="1595885" cy="276999"/>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r>
              <a:rPr lang="en-US" sz="1200" dirty="0" smtClean="0"/>
              <a:t>Historical Databases</a:t>
            </a:r>
            <a:endParaRPr lang="en-US" sz="1200" dirty="0"/>
          </a:p>
        </p:txBody>
      </p:sp>
      <p:sp>
        <p:nvSpPr>
          <p:cNvPr id="70" name="TextBox 69"/>
          <p:cNvSpPr txBox="1"/>
          <p:nvPr/>
        </p:nvSpPr>
        <p:spPr>
          <a:xfrm>
            <a:off x="3006516" y="1205360"/>
            <a:ext cx="2531590" cy="276999"/>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r>
              <a:rPr lang="en-US" sz="1200" dirty="0" smtClean="0"/>
              <a:t>Tasks  in Achieving Mission Goals </a:t>
            </a:r>
            <a:endParaRPr lang="en-US" sz="1200" dirty="0"/>
          </a:p>
        </p:txBody>
      </p:sp>
      <p:sp>
        <p:nvSpPr>
          <p:cNvPr id="72" name="Rounded Rectangle 71"/>
          <p:cNvSpPr/>
          <p:nvPr/>
        </p:nvSpPr>
        <p:spPr bwMode="auto">
          <a:xfrm>
            <a:off x="532128" y="675561"/>
            <a:ext cx="8168989" cy="374571"/>
          </a:xfrm>
          <a:prstGeom prst="roundRect">
            <a:avLst/>
          </a:prstGeom>
          <a:solidFill>
            <a:schemeClr val="accent2">
              <a:lumMod val="60000"/>
              <a:lumOff val="40000"/>
              <a:alpha val="50000"/>
            </a:schemeClr>
          </a:solidFill>
          <a:ln>
            <a:solidFill>
              <a:schemeClr val="accent2">
                <a:lumMod val="60000"/>
                <a:lumOff val="40000"/>
              </a:schemeClr>
            </a:solidFill>
          </a:ln>
        </p:spPr>
        <p:txBody>
          <a:bodyPr wrap="square" rtlCol="0">
            <a:spAutoFit/>
          </a:bodyPr>
          <a:lstStyle/>
          <a:p>
            <a:r>
              <a:rPr lang="en-US" sz="1600" b="1" dirty="0"/>
              <a:t>Mission: </a:t>
            </a:r>
            <a:r>
              <a:rPr lang="en-US" sz="1600" dirty="0"/>
              <a:t>Extract NGO aid workers who are being threatened by insurgents </a:t>
            </a:r>
            <a:r>
              <a:rPr lang="en-US" sz="1600" dirty="0" smtClean="0"/>
              <a:t>in </a:t>
            </a:r>
            <a:r>
              <a:rPr lang="en-US" sz="1600" dirty="0"/>
              <a:t>a </a:t>
            </a:r>
            <a:r>
              <a:rPr lang="en-US" sz="1600" dirty="0" smtClean="0"/>
              <a:t>village.</a:t>
            </a:r>
            <a:endParaRPr lang="en-US" sz="1600" dirty="0"/>
          </a:p>
        </p:txBody>
      </p:sp>
      <p:sp>
        <p:nvSpPr>
          <p:cNvPr id="73" name="Rectangle 72"/>
          <p:cNvSpPr/>
          <p:nvPr/>
        </p:nvSpPr>
        <p:spPr>
          <a:xfrm>
            <a:off x="7543800" y="4725440"/>
            <a:ext cx="1100746" cy="1015663"/>
          </a:xfrm>
          <a:prstGeom prst="rect">
            <a:avLst/>
          </a:prstGeom>
        </p:spPr>
        <p:txBody>
          <a:bodyPr wrap="square">
            <a:spAutoFit/>
          </a:bodyPr>
          <a:lstStyle/>
          <a:p>
            <a:pPr fontAlgn="auto">
              <a:spcBef>
                <a:spcPts val="0"/>
              </a:spcBef>
              <a:spcAft>
                <a:spcPts val="0"/>
              </a:spcAft>
              <a:defRPr/>
            </a:pPr>
            <a:r>
              <a:rPr lang="en-US" sz="1200" dirty="0" smtClean="0"/>
              <a:t>UAV video feed, sensor information, handsets, location data</a:t>
            </a:r>
            <a:endParaRPr lang="en-US" sz="1200" dirty="0"/>
          </a:p>
        </p:txBody>
      </p:sp>
      <p:sp>
        <p:nvSpPr>
          <p:cNvPr id="74" name="Rectangle 73"/>
          <p:cNvSpPr/>
          <p:nvPr/>
        </p:nvSpPr>
        <p:spPr>
          <a:xfrm>
            <a:off x="378407" y="4549520"/>
            <a:ext cx="1189359" cy="830997"/>
          </a:xfrm>
          <a:prstGeom prst="rect">
            <a:avLst/>
          </a:prstGeom>
        </p:spPr>
        <p:txBody>
          <a:bodyPr wrap="square">
            <a:spAutoFit/>
          </a:bodyPr>
          <a:lstStyle/>
          <a:p>
            <a:pPr fontAlgn="auto">
              <a:spcBef>
                <a:spcPts val="0"/>
              </a:spcBef>
              <a:spcAft>
                <a:spcPts val="0"/>
              </a:spcAft>
              <a:defRPr/>
            </a:pPr>
            <a:r>
              <a:rPr lang="en-US" sz="1200" dirty="0"/>
              <a:t>Annotated  text, </a:t>
            </a:r>
            <a:r>
              <a:rPr lang="en-US" sz="1200" dirty="0" smtClean="0"/>
              <a:t>pictures</a:t>
            </a:r>
            <a:r>
              <a:rPr lang="en-US" sz="1200" dirty="0"/>
              <a:t>, </a:t>
            </a:r>
            <a:r>
              <a:rPr lang="en-US" sz="1200" dirty="0" smtClean="0"/>
              <a:t>video, geo-location </a:t>
            </a:r>
            <a:r>
              <a:rPr lang="en-US" sz="1200" dirty="0"/>
              <a:t>data</a:t>
            </a:r>
          </a:p>
        </p:txBody>
      </p:sp>
      <p:sp>
        <p:nvSpPr>
          <p:cNvPr id="49" name="Rounded Rectangle 48"/>
          <p:cNvSpPr/>
          <p:nvPr/>
        </p:nvSpPr>
        <p:spPr bwMode="auto">
          <a:xfrm>
            <a:off x="1044219" y="5184211"/>
            <a:ext cx="6973271" cy="612934"/>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317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800" i="0" u="none" strike="noStrike" cap="none" normalizeH="0" baseline="0" dirty="0" smtClean="0">
                <a:ln>
                  <a:noFill/>
                </a:ln>
                <a:solidFill>
                  <a:schemeClr val="tx1"/>
                </a:solidFill>
                <a:effectLst/>
                <a:ea typeface="ＭＳ Ｐゴシック" pitchFamily="1" charset="-128"/>
              </a:rPr>
              <a:t>Current </a:t>
            </a:r>
            <a:r>
              <a:rPr lang="en-US" sz="1800" dirty="0" smtClean="0">
                <a:ea typeface="ＭＳ Ｐゴシック" pitchFamily="1" charset="-128"/>
              </a:rPr>
              <a:t>SA application works with handhelds coordinated with a server over IP and assumes unobstructed GPS  </a:t>
            </a:r>
            <a:endParaRPr kumimoji="0" lang="en-US" sz="1800" i="0" u="none" strike="noStrike" cap="none" normalizeH="0" baseline="0" dirty="0" smtClean="0">
              <a:ln>
                <a:noFill/>
              </a:ln>
              <a:solidFill>
                <a:schemeClr val="tx1"/>
              </a:solidFill>
              <a:effectLst/>
              <a:ea typeface="ＭＳ Ｐゴシック" pitchFamily="1" charset="-128"/>
            </a:endParaRPr>
          </a:p>
        </p:txBody>
      </p:sp>
      <p:grpSp>
        <p:nvGrpSpPr>
          <p:cNvPr id="53" name="Group 52"/>
          <p:cNvGrpSpPr/>
          <p:nvPr/>
        </p:nvGrpSpPr>
        <p:grpSpPr>
          <a:xfrm>
            <a:off x="2646486" y="1893277"/>
            <a:ext cx="5383822" cy="2273722"/>
            <a:chOff x="2646486" y="1893277"/>
            <a:chExt cx="5383822" cy="2273722"/>
          </a:xfrm>
          <a:effectLst>
            <a:outerShdw blurRad="50800" dist="38100" algn="l" rotWithShape="0">
              <a:prstClr val="black">
                <a:alpha val="40000"/>
              </a:prstClr>
            </a:outerShdw>
          </a:effectLst>
        </p:grpSpPr>
        <p:pic>
          <p:nvPicPr>
            <p:cNvPr id="3074" name="Picture 2"/>
            <p:cNvPicPr>
              <a:picLocks noChangeAspect="1" noChangeArrowheads="1"/>
            </p:cNvPicPr>
            <p:nvPr/>
          </p:nvPicPr>
          <p:blipFill>
            <a:blip r:embed="rId17" cstate="print"/>
            <a:srcRect/>
            <a:stretch>
              <a:fillRect/>
            </a:stretch>
          </p:blipFill>
          <p:spPr bwMode="auto">
            <a:xfrm>
              <a:off x="4999160" y="2151551"/>
              <a:ext cx="3031148" cy="2015448"/>
            </a:xfrm>
            <a:prstGeom prst="rect">
              <a:avLst/>
            </a:prstGeom>
            <a:noFill/>
            <a:ln w="9525">
              <a:solidFill>
                <a:srgbClr val="0070C0"/>
              </a:solidFill>
              <a:miter lim="800000"/>
              <a:headEnd/>
              <a:tailEnd/>
            </a:ln>
          </p:spPr>
        </p:pic>
        <p:sp>
          <p:nvSpPr>
            <p:cNvPr id="50" name="Freeform 49"/>
            <p:cNvSpPr/>
            <p:nvPr/>
          </p:nvSpPr>
          <p:spPr bwMode="auto">
            <a:xfrm>
              <a:off x="2942493" y="3221893"/>
              <a:ext cx="3270740" cy="801076"/>
            </a:xfrm>
            <a:custGeom>
              <a:avLst/>
              <a:gdLst>
                <a:gd name="connsiteX0" fmla="*/ 2534139 w 2534139"/>
                <a:gd name="connsiteY0" fmla="*/ 377092 h 801076"/>
                <a:gd name="connsiteX1" fmla="*/ 2041769 w 2534139"/>
                <a:gd name="connsiteY1" fmla="*/ 60569 h 801076"/>
                <a:gd name="connsiteX2" fmla="*/ 1361831 w 2534139"/>
                <a:gd name="connsiteY2" fmla="*/ 740507 h 801076"/>
                <a:gd name="connsiteX3" fmla="*/ 212969 w 2534139"/>
                <a:gd name="connsiteY3" fmla="*/ 423984 h 801076"/>
                <a:gd name="connsiteX4" fmla="*/ 84015 w 2534139"/>
                <a:gd name="connsiteY4" fmla="*/ 25400 h 80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139" h="801076">
                  <a:moveTo>
                    <a:pt x="2534139" y="377092"/>
                  </a:moveTo>
                  <a:cubicBezTo>
                    <a:pt x="2385646" y="188546"/>
                    <a:pt x="2237154" y="0"/>
                    <a:pt x="2041769" y="60569"/>
                  </a:cubicBezTo>
                  <a:cubicBezTo>
                    <a:pt x="1846384" y="121138"/>
                    <a:pt x="1666631" y="679938"/>
                    <a:pt x="1361831" y="740507"/>
                  </a:cubicBezTo>
                  <a:cubicBezTo>
                    <a:pt x="1057031" y="801076"/>
                    <a:pt x="425938" y="543169"/>
                    <a:pt x="212969" y="423984"/>
                  </a:cubicBezTo>
                  <a:cubicBezTo>
                    <a:pt x="0" y="304800"/>
                    <a:pt x="42007" y="165100"/>
                    <a:pt x="84015" y="25400"/>
                  </a:cubicBezTo>
                </a:path>
              </a:pathLst>
            </a:custGeom>
            <a:noFill/>
            <a:ln w="38100" cap="flat" cmpd="sng" algn="ctr">
              <a:solidFill>
                <a:srgbClr val="0070C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ＭＳ Ｐゴシック" pitchFamily="1" charset="-128"/>
              </a:endParaRPr>
            </a:p>
          </p:txBody>
        </p:sp>
        <p:pic>
          <p:nvPicPr>
            <p:cNvPr id="3075" name="Picture 3"/>
            <p:cNvPicPr>
              <a:picLocks noChangeAspect="1" noChangeArrowheads="1"/>
            </p:cNvPicPr>
            <p:nvPr/>
          </p:nvPicPr>
          <p:blipFill>
            <a:blip r:embed="rId18" cstate="print"/>
            <a:srcRect/>
            <a:stretch>
              <a:fillRect/>
            </a:stretch>
          </p:blipFill>
          <p:spPr bwMode="auto">
            <a:xfrm>
              <a:off x="2646486" y="1893277"/>
              <a:ext cx="1905000" cy="1524000"/>
            </a:xfrm>
            <a:prstGeom prst="rect">
              <a:avLst/>
            </a:prstGeom>
            <a:noFill/>
            <a:ln w="9525">
              <a:solidFill>
                <a:srgbClr val="0070C0"/>
              </a:solidFill>
              <a:miter lim="800000"/>
              <a:headEnd/>
              <a:tailEnd/>
            </a:ln>
          </p:spPr>
        </p:pic>
      </p:grpSp>
      <p:sp>
        <p:nvSpPr>
          <p:cNvPr id="55" name="TextBox 54"/>
          <p:cNvSpPr txBox="1"/>
          <p:nvPr/>
        </p:nvSpPr>
        <p:spPr>
          <a:xfrm>
            <a:off x="7272000" y="1199840"/>
            <a:ext cx="1756763" cy="276999"/>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r>
              <a:rPr lang="en-US" sz="1200" dirty="0" smtClean="0"/>
              <a:t>Data Sources &amp; Assets</a:t>
            </a:r>
            <a:endParaRPr lang="en-US" sz="1200" dirty="0"/>
          </a:p>
        </p:txBody>
      </p:sp>
      <p:sp>
        <p:nvSpPr>
          <p:cNvPr id="56" name="Rounded Rectangle 55"/>
          <p:cNvSpPr/>
          <p:nvPr/>
        </p:nvSpPr>
        <p:spPr>
          <a:xfrm>
            <a:off x="313764" y="6183499"/>
            <a:ext cx="3931920" cy="512064"/>
          </a:xfrm>
          <a:prstGeom prst="roundRect">
            <a:avLst/>
          </a:prstGeom>
          <a:solidFill>
            <a:srgbClr val="CCFFCC">
              <a:alpha val="90000"/>
            </a:srgbClr>
          </a:solidFill>
          <a:ln>
            <a:solidFill>
              <a:srgbClr val="CCFFCC"/>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defRPr/>
            </a:pPr>
            <a:r>
              <a:rPr lang="en-US" sz="1200" b="1" dirty="0" smtClean="0">
                <a:solidFill>
                  <a:schemeClr val="dk1"/>
                </a:solidFill>
              </a:rPr>
              <a:t>Problem</a:t>
            </a:r>
            <a:r>
              <a:rPr lang="en-US" sz="1200" dirty="0" smtClean="0">
                <a:solidFill>
                  <a:schemeClr val="dk1"/>
                </a:solidFill>
              </a:rPr>
              <a:t>: W</a:t>
            </a:r>
            <a:r>
              <a:rPr lang="en-US" sz="1200" dirty="0" smtClean="0"/>
              <a:t>hat if the mission is set in a canopied jungle, or the adversary has the ability to spoof GPS?</a:t>
            </a:r>
            <a:endParaRPr lang="en-US" sz="1200" dirty="0" smtClean="0">
              <a:solidFill>
                <a:schemeClr val="dk1"/>
              </a:solidFill>
            </a:endParaRPr>
          </a:p>
        </p:txBody>
      </p:sp>
      <p:sp>
        <p:nvSpPr>
          <p:cNvPr id="57" name="Rectangle 56"/>
          <p:cNvSpPr/>
          <p:nvPr/>
        </p:nvSpPr>
        <p:spPr bwMode="auto">
          <a:xfrm>
            <a:off x="314139" y="5928256"/>
            <a:ext cx="1071278" cy="228600"/>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600" b="1" i="0" u="none" strike="noStrike" cap="none" normalizeH="0" baseline="0" dirty="0" smtClean="0">
                <a:ln>
                  <a:noFill/>
                </a:ln>
                <a:solidFill>
                  <a:schemeClr val="bg1"/>
                </a:solidFill>
                <a:effectLst/>
                <a:latin typeface="Arial" charset="0"/>
                <a:ea typeface="ＭＳ Ｐゴシック" pitchFamily="1" charset="-128"/>
              </a:rPr>
              <a:t>Task</a:t>
            </a:r>
            <a:r>
              <a:rPr kumimoji="0" lang="en-US" sz="1600" b="1" i="0" u="none" strike="noStrike" cap="none" normalizeH="0" dirty="0" smtClean="0">
                <a:ln>
                  <a:noFill/>
                </a:ln>
                <a:solidFill>
                  <a:schemeClr val="bg1"/>
                </a:solidFill>
                <a:effectLst/>
                <a:latin typeface="Arial" charset="0"/>
                <a:ea typeface="ＭＳ Ｐゴシック" pitchFamily="1" charset="-128"/>
              </a:rPr>
              <a:t> 1</a:t>
            </a:r>
            <a:endParaRPr kumimoji="0" lang="en-US" sz="1600" b="1" i="0" u="none" strike="noStrike" cap="none" normalizeH="0" baseline="0" dirty="0" smtClean="0">
              <a:ln>
                <a:noFill/>
              </a:ln>
              <a:solidFill>
                <a:schemeClr val="bg1"/>
              </a:solidFill>
              <a:effectLst/>
              <a:latin typeface="Arial" charset="0"/>
              <a:ea typeface="ＭＳ Ｐゴシック" pitchFamily="1" charset="-128"/>
            </a:endParaRPr>
          </a:p>
        </p:txBody>
      </p:sp>
      <p:sp>
        <p:nvSpPr>
          <p:cNvPr id="58" name="Rounded Rectangle 57"/>
          <p:cNvSpPr/>
          <p:nvPr/>
        </p:nvSpPr>
        <p:spPr>
          <a:xfrm>
            <a:off x="4504351" y="6183499"/>
            <a:ext cx="4300684" cy="510778"/>
          </a:xfrm>
          <a:prstGeom prst="roundRect">
            <a:avLst/>
          </a:prstGeom>
          <a:solidFill>
            <a:srgbClr val="CCFFCC">
              <a:alpha val="90000"/>
            </a:srgbClr>
          </a:solidFill>
          <a:ln>
            <a:solidFill>
              <a:srgbClr val="CCFFCC"/>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1200" b="1" dirty="0"/>
              <a:t>Problem:</a:t>
            </a:r>
            <a:r>
              <a:rPr lang="en-US" sz="1200" dirty="0"/>
              <a:t> </a:t>
            </a:r>
            <a:r>
              <a:rPr lang="en-US" sz="1200" dirty="0" smtClean="0"/>
              <a:t>What if the mission is set in a network challenged environment, and has a large number of participants?</a:t>
            </a:r>
            <a:endParaRPr lang="en-US" sz="1200" dirty="0"/>
          </a:p>
        </p:txBody>
      </p:sp>
      <p:sp>
        <p:nvSpPr>
          <p:cNvPr id="61" name="Rectangle 60"/>
          <p:cNvSpPr/>
          <p:nvPr/>
        </p:nvSpPr>
        <p:spPr bwMode="auto">
          <a:xfrm>
            <a:off x="7729361" y="5899363"/>
            <a:ext cx="1047750" cy="228600"/>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none" lIns="0" tIns="0" rIns="0" bIns="0" numCol="1" rtlCol="0" anchor="ctr" anchorCtr="0" compatLnSpc="1">
            <a:prstTxWarp prst="textNoShape">
              <a:avLst/>
            </a:prstTxWarp>
          </a:bodyPr>
          <a:lstStyle/>
          <a:p>
            <a:pPr algn="ctr">
              <a:spcBef>
                <a:spcPct val="50000"/>
              </a:spcBef>
            </a:pPr>
            <a:r>
              <a:rPr lang="en-US" sz="1600" b="1" dirty="0">
                <a:solidFill>
                  <a:schemeClr val="bg1"/>
                </a:solidFill>
                <a:ea typeface="ＭＳ Ｐゴシック" pitchFamily="1" charset="-128"/>
              </a:rPr>
              <a:t>Task 2</a:t>
            </a:r>
          </a:p>
        </p:txBody>
      </p:sp>
      <p:sp>
        <p:nvSpPr>
          <p:cNvPr id="62" name="Title 1"/>
          <p:cNvSpPr>
            <a:spLocks noGrp="1"/>
          </p:cNvSpPr>
          <p:nvPr>
            <p:ph type="title"/>
          </p:nvPr>
        </p:nvSpPr>
        <p:spPr>
          <a:xfrm>
            <a:off x="152691" y="177795"/>
            <a:ext cx="8933121" cy="553998"/>
          </a:xfrm>
        </p:spPr>
        <p:txBody>
          <a:bodyPr/>
          <a:lstStyle/>
          <a:p>
            <a:r>
              <a:rPr lang="en-US" sz="2000" dirty="0"/>
              <a:t>Example </a:t>
            </a:r>
            <a:r>
              <a:rPr lang="en-US" sz="2000" dirty="0" smtClean="0"/>
              <a:t>Mission</a:t>
            </a:r>
            <a:r>
              <a:rPr lang="en-US" sz="2000" dirty="0"/>
              <a:t>,</a:t>
            </a:r>
            <a:r>
              <a:rPr lang="en-US" sz="2000" dirty="0" smtClean="0"/>
              <a:t> Supporting </a:t>
            </a:r>
            <a:r>
              <a:rPr lang="en-US" sz="2000" dirty="0"/>
              <a:t>Data </a:t>
            </a:r>
            <a:r>
              <a:rPr lang="en-US" sz="2000" dirty="0" smtClean="0"/>
              <a:t>Sources, &amp; Hardware/Software Assets</a:t>
            </a:r>
            <a:endParaRPr lang="en-US" sz="2000" dirty="0"/>
          </a:p>
        </p:txBody>
      </p:sp>
    </p:spTree>
    <p:extLst>
      <p:ext uri="{BB962C8B-B14F-4D97-AF65-F5344CB8AC3E}">
        <p14:creationId xmlns:p14="http://schemas.microsoft.com/office/powerpoint/2010/main" val="12727044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6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69356"/>
            <a:ext cx="8153400" cy="276999"/>
          </a:xfrm>
          <a:noFill/>
          <a:ln w="9525">
            <a:noFill/>
            <a:miter lim="800000"/>
            <a:headEnd/>
            <a:tailEnd/>
          </a:ln>
          <a:effectLst/>
        </p:spPr>
        <p:txBody>
          <a:bodyPr vert="horz" wrap="square" lIns="0" tIns="0" rIns="0" bIns="0" numCol="1" anchor="t" anchorCtr="0" compatLnSpc="1">
            <a:prstTxWarp prst="textNoShape">
              <a:avLst/>
            </a:prstTxWarp>
            <a:spAutoFit/>
          </a:bodyPr>
          <a:lstStyle/>
          <a:p>
            <a:r>
              <a:rPr lang="en-US" sz="2000" dirty="0"/>
              <a:t>Mapping Sample Mission into Phase 1 Challenge Problems</a:t>
            </a:r>
          </a:p>
        </p:txBody>
      </p:sp>
      <p:sp>
        <p:nvSpPr>
          <p:cNvPr id="3" name="Content Placeholder 2"/>
          <p:cNvSpPr>
            <a:spLocks noGrp="1"/>
          </p:cNvSpPr>
          <p:nvPr>
            <p:ph idx="1"/>
          </p:nvPr>
        </p:nvSpPr>
        <p:spPr>
          <a:xfrm>
            <a:off x="601494" y="964659"/>
            <a:ext cx="8153400" cy="4495800"/>
          </a:xfrm>
        </p:spPr>
        <p:txBody>
          <a:bodyPr/>
          <a:lstStyle/>
          <a:p>
            <a:r>
              <a:rPr lang="en-US" dirty="0" smtClean="0"/>
              <a:t>Challenge problem 1: Location provider</a:t>
            </a:r>
          </a:p>
          <a:p>
            <a:r>
              <a:rPr lang="en-US" dirty="0" smtClean="0"/>
              <a:t>Variations in environment:</a:t>
            </a:r>
          </a:p>
          <a:p>
            <a:pPr marL="342900" indent="-342900">
              <a:buFont typeface="Arial" pitchFamily="34" charset="0"/>
              <a:buChar char="•"/>
            </a:pPr>
            <a:r>
              <a:rPr lang="en-US" dirty="0" smtClean="0"/>
              <a:t>Desert: GPS is available</a:t>
            </a:r>
          </a:p>
          <a:p>
            <a:pPr marL="342900" indent="-342900">
              <a:buFont typeface="Arial" pitchFamily="34" charset="0"/>
              <a:buChar char="•"/>
            </a:pPr>
            <a:r>
              <a:rPr lang="en-US" dirty="0" smtClean="0"/>
              <a:t>Jungle under canopy: GPS unavailable (foliage block radio signals)</a:t>
            </a:r>
          </a:p>
          <a:p>
            <a:pPr marL="342900" indent="-342900">
              <a:buFont typeface="Arial" pitchFamily="34" charset="0"/>
              <a:buChar char="•"/>
            </a:pPr>
            <a:r>
              <a:rPr lang="en-US" dirty="0" smtClean="0"/>
              <a:t>Indoors: GPS unavailable</a:t>
            </a:r>
          </a:p>
          <a:p>
            <a:r>
              <a:rPr lang="en-US" dirty="0" smtClean="0"/>
              <a:t>Variations in mission requirements:</a:t>
            </a:r>
          </a:p>
          <a:p>
            <a:pPr marL="342900" indent="-342900">
              <a:buFont typeface="Arial" pitchFamily="34" charset="0"/>
              <a:buChar char="•"/>
            </a:pPr>
            <a:r>
              <a:rPr lang="en-US" dirty="0" smtClean="0"/>
              <a:t>Any location where adversarial GPS-spoofing is expected: trusted GPS required</a:t>
            </a:r>
          </a:p>
          <a:p>
            <a:pPr lvl="1" indent="0">
              <a:buNone/>
            </a:pPr>
            <a:endParaRPr lang="en-US" dirty="0" smtClean="0"/>
          </a:p>
          <a:p>
            <a:r>
              <a:rPr lang="en-US" dirty="0" smtClean="0"/>
              <a:t>Challenge problem 2: bandwidth</a:t>
            </a:r>
          </a:p>
          <a:p>
            <a:pPr marL="342900" indent="-342900">
              <a:buFont typeface="Arial" pitchFamily="34" charset="0"/>
              <a:buChar char="•"/>
            </a:pPr>
            <a:r>
              <a:rPr lang="en-US" dirty="0" smtClean="0"/>
              <a:t>Number of clients</a:t>
            </a:r>
          </a:p>
          <a:p>
            <a:pPr marL="342900" indent="-342900">
              <a:buFont typeface="Arial" pitchFamily="34" charset="0"/>
              <a:buChar char="•"/>
            </a:pPr>
            <a:r>
              <a:rPr lang="en-US" dirty="0" smtClean="0"/>
              <a:t>Network capacity (various mesh networks vs. cellular 3G vs. 4G)</a:t>
            </a:r>
            <a:endParaRPr lang="en-US" dirty="0"/>
          </a:p>
        </p:txBody>
      </p:sp>
    </p:spTree>
    <p:extLst>
      <p:ext uri="{BB962C8B-B14F-4D97-AF65-F5344CB8AC3E}">
        <p14:creationId xmlns:p14="http://schemas.microsoft.com/office/powerpoint/2010/main" val="4163369285"/>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p:cNvSpPr/>
          <p:nvPr/>
        </p:nvSpPr>
        <p:spPr bwMode="auto">
          <a:xfrm>
            <a:off x="4950845" y="3574732"/>
            <a:ext cx="4130871" cy="1738647"/>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9" name="Oval 28"/>
          <p:cNvSpPr/>
          <p:nvPr/>
        </p:nvSpPr>
        <p:spPr bwMode="auto">
          <a:xfrm>
            <a:off x="5453273" y="2638257"/>
            <a:ext cx="1616637" cy="760492"/>
          </a:xfrm>
          <a:prstGeom prst="ellipse">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30" name="Oval 29"/>
          <p:cNvSpPr/>
          <p:nvPr/>
        </p:nvSpPr>
        <p:spPr bwMode="auto">
          <a:xfrm>
            <a:off x="7191610" y="2569508"/>
            <a:ext cx="1675547" cy="829241"/>
          </a:xfrm>
          <a:prstGeom prst="ellipse">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7" name="Oval 16"/>
          <p:cNvSpPr/>
          <p:nvPr/>
        </p:nvSpPr>
        <p:spPr bwMode="auto">
          <a:xfrm>
            <a:off x="1272073" y="2348531"/>
            <a:ext cx="2090767" cy="914400"/>
          </a:xfrm>
          <a:prstGeom prst="ellipse">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5" name="Rounded Rectangle 24"/>
          <p:cNvSpPr/>
          <p:nvPr/>
        </p:nvSpPr>
        <p:spPr bwMode="auto">
          <a:xfrm>
            <a:off x="212254" y="902129"/>
            <a:ext cx="8654903" cy="1191816"/>
          </a:xfrm>
          <a:prstGeom prst="roundRect">
            <a:avLst/>
          </a:prstGeom>
          <a:solidFill>
            <a:schemeClr val="accent2">
              <a:lumMod val="60000"/>
              <a:lumOff val="40000"/>
              <a:alpha val="50000"/>
            </a:schemeClr>
          </a:solidFill>
          <a:ln>
            <a:solidFill>
              <a:schemeClr val="accent2">
                <a:lumMod val="60000"/>
                <a:lumOff val="40000"/>
              </a:schemeClr>
            </a:solidFill>
          </a:ln>
        </p:spPr>
        <p:txBody>
          <a:bodyPr wrap="square" rtlCol="0">
            <a:spAutoFit/>
          </a:bodyPr>
          <a:lstStyle/>
          <a:p>
            <a:r>
              <a:rPr lang="en-US" sz="1600" b="1" dirty="0"/>
              <a:t>Problem 1</a:t>
            </a:r>
            <a:r>
              <a:rPr lang="en-US" sz="1600" b="1" dirty="0" smtClean="0"/>
              <a:t>: New mission requires location information that can be trusted. Baseline application uses a location provider that is commercial grade. Components that provide more accurate and authenticated location information can be found. How to transform the baseline code to work with trusted location provider?</a:t>
            </a:r>
            <a:r>
              <a:rPr lang="en-US" sz="1600" dirty="0" smtClean="0"/>
              <a:t>  </a:t>
            </a:r>
            <a:endParaRPr lang="en-US" sz="1600" dirty="0"/>
          </a:p>
        </p:txBody>
      </p:sp>
      <p:sp>
        <p:nvSpPr>
          <p:cNvPr id="4" name="Title 3"/>
          <p:cNvSpPr>
            <a:spLocks noGrp="1"/>
          </p:cNvSpPr>
          <p:nvPr>
            <p:ph type="title"/>
          </p:nvPr>
        </p:nvSpPr>
        <p:spPr>
          <a:xfrm>
            <a:off x="333375" y="174625"/>
            <a:ext cx="8153400" cy="553998"/>
          </a:xfrm>
        </p:spPr>
        <p:txBody>
          <a:bodyPr/>
          <a:lstStyle/>
          <a:p>
            <a:r>
              <a:rPr lang="en-US" sz="2000" dirty="0" smtClean="0"/>
              <a:t>Task 1: Offline transformation in response to mission requirement changes</a:t>
            </a:r>
            <a:endParaRPr lang="en-US" sz="2000" dirty="0"/>
          </a:p>
        </p:txBody>
      </p:sp>
      <p:sp>
        <p:nvSpPr>
          <p:cNvPr id="12" name="TextBox 11"/>
          <p:cNvSpPr txBox="1"/>
          <p:nvPr/>
        </p:nvSpPr>
        <p:spPr>
          <a:xfrm>
            <a:off x="1891611" y="2492455"/>
            <a:ext cx="1850226" cy="674031"/>
          </a:xfrm>
          <a:prstGeom prst="rect">
            <a:avLst/>
          </a:prstGeom>
          <a:noFill/>
        </p:spPr>
        <p:txBody>
          <a:bodyPr wrap="square" rtlCol="0">
            <a:spAutoFit/>
          </a:bodyPr>
          <a:lstStyle/>
          <a:p>
            <a:pPr>
              <a:lnSpc>
                <a:spcPct val="90000"/>
              </a:lnSpc>
              <a:spcBef>
                <a:spcPts val="0"/>
              </a:spcBef>
            </a:pPr>
            <a:r>
              <a:rPr lang="en-US" sz="1400" dirty="0" smtClean="0">
                <a:latin typeface="Arial Narrow" panose="020B0606020202030204" pitchFamily="34" charset="0"/>
              </a:rPr>
              <a:t>: Commercial Grade</a:t>
            </a:r>
          </a:p>
          <a:p>
            <a:pPr>
              <a:lnSpc>
                <a:spcPct val="90000"/>
              </a:lnSpc>
              <a:spcBef>
                <a:spcPts val="0"/>
              </a:spcBef>
            </a:pPr>
            <a:r>
              <a:rPr lang="en-US" sz="1400" dirty="0" smtClean="0">
                <a:latin typeface="Arial Narrow" panose="020B0606020202030204" pitchFamily="34" charset="0"/>
              </a:rPr>
              <a:t>: Accuracy &lt;Low&gt;</a:t>
            </a:r>
          </a:p>
          <a:p>
            <a:pPr>
              <a:lnSpc>
                <a:spcPct val="90000"/>
              </a:lnSpc>
              <a:spcBef>
                <a:spcPts val="0"/>
              </a:spcBef>
            </a:pPr>
            <a:r>
              <a:rPr lang="en-US" sz="1400" dirty="0" smtClean="0">
                <a:latin typeface="Arial Narrow" panose="020B0606020202030204" pitchFamily="34" charset="0"/>
              </a:rPr>
              <a:t>: Untrusted</a:t>
            </a:r>
            <a:endParaRPr lang="en-US" sz="1400" dirty="0">
              <a:latin typeface="Arial Narrow" panose="020B0606020202030204"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5795721" y="3680812"/>
            <a:ext cx="1042272" cy="1042272"/>
          </a:xfrm>
          <a:prstGeom prst="rect">
            <a:avLst/>
          </a:prstGeom>
        </p:spPr>
      </p:pic>
      <p:grpSp>
        <p:nvGrpSpPr>
          <p:cNvPr id="16" name="Group 15"/>
          <p:cNvGrpSpPr/>
          <p:nvPr/>
        </p:nvGrpSpPr>
        <p:grpSpPr>
          <a:xfrm>
            <a:off x="564440" y="3559277"/>
            <a:ext cx="2709701" cy="1846754"/>
            <a:chOff x="564441" y="3954781"/>
            <a:chExt cx="1911028" cy="1451250"/>
          </a:xfrm>
        </p:grpSpPr>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40285" y="4220729"/>
              <a:ext cx="1135184" cy="1185302"/>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64441" y="3954781"/>
              <a:ext cx="1023594" cy="1265649"/>
            </a:xfrm>
            <a:prstGeom prst="rect">
              <a:avLst/>
            </a:prstGeom>
          </p:spPr>
        </p:pic>
      </p:gr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16281" y="3853140"/>
            <a:ext cx="1055665" cy="999865"/>
          </a:xfrm>
          <a:prstGeom prst="rect">
            <a:avLst/>
          </a:prstGeom>
        </p:spPr>
      </p:pic>
      <p:sp>
        <p:nvSpPr>
          <p:cNvPr id="13" name="TextBox 12"/>
          <p:cNvSpPr txBox="1"/>
          <p:nvPr/>
        </p:nvSpPr>
        <p:spPr>
          <a:xfrm>
            <a:off x="867144" y="3954780"/>
            <a:ext cx="1024467" cy="523220"/>
          </a:xfrm>
          <a:prstGeom prst="rect">
            <a:avLst/>
          </a:prstGeom>
          <a:noFill/>
        </p:spPr>
        <p:txBody>
          <a:bodyPr wrap="square" rtlCol="0">
            <a:spAutoFit/>
          </a:bodyPr>
          <a:lstStyle/>
          <a:p>
            <a:r>
              <a:rPr lang="en-US" sz="1400" b="1" dirty="0" smtClean="0">
                <a:solidFill>
                  <a:schemeClr val="bg1"/>
                </a:solidFill>
                <a:latin typeface="Arial Narrow" panose="020B0606020202030204" pitchFamily="34" charset="0"/>
              </a:rPr>
              <a:t>Rest of the Program</a:t>
            </a:r>
            <a:endParaRPr lang="en-US" sz="1400" b="1" dirty="0">
              <a:solidFill>
                <a:schemeClr val="bg1"/>
              </a:solidFill>
              <a:latin typeface="Arial Narrow" panose="020B0606020202030204" pitchFamily="34" charset="0"/>
            </a:endParaRPr>
          </a:p>
        </p:txBody>
      </p:sp>
      <p:sp>
        <p:nvSpPr>
          <p:cNvPr id="10" name="TextBox 9"/>
          <p:cNvSpPr txBox="1"/>
          <p:nvPr/>
        </p:nvSpPr>
        <p:spPr>
          <a:xfrm>
            <a:off x="2033770" y="4216390"/>
            <a:ext cx="871131" cy="523220"/>
          </a:xfrm>
          <a:prstGeom prst="rect">
            <a:avLst/>
          </a:prstGeom>
          <a:noFill/>
        </p:spPr>
        <p:txBody>
          <a:bodyPr wrap="square" rtlCol="0">
            <a:spAutoFit/>
          </a:bodyPr>
          <a:lstStyle/>
          <a:p>
            <a:r>
              <a:rPr lang="en-US" sz="1400" b="1" dirty="0" smtClean="0">
                <a:solidFill>
                  <a:schemeClr val="bg1"/>
                </a:solidFill>
                <a:latin typeface="Arial Narrow" panose="020B0606020202030204" pitchFamily="34" charset="0"/>
              </a:rPr>
              <a:t>Location Provider</a:t>
            </a:r>
            <a:endParaRPr lang="en-US" sz="1400" b="1" dirty="0">
              <a:solidFill>
                <a:schemeClr val="bg1"/>
              </a:solidFill>
              <a:latin typeface="Arial Narrow" panose="020B0606020202030204" pitchFamily="34" charset="0"/>
            </a:endParaRPr>
          </a:p>
        </p:txBody>
      </p:sp>
      <p:sp>
        <p:nvSpPr>
          <p:cNvPr id="19" name="TextBox 18"/>
          <p:cNvSpPr txBox="1"/>
          <p:nvPr/>
        </p:nvSpPr>
        <p:spPr>
          <a:xfrm>
            <a:off x="5596053" y="2694847"/>
            <a:ext cx="1455004" cy="674031"/>
          </a:xfrm>
          <a:prstGeom prst="rect">
            <a:avLst/>
          </a:prstGeom>
          <a:noFill/>
        </p:spPr>
        <p:txBody>
          <a:bodyPr wrap="square" rtlCol="0">
            <a:spAutoFit/>
          </a:bodyPr>
          <a:lstStyle/>
          <a:p>
            <a:pPr>
              <a:lnSpc>
                <a:spcPct val="90000"/>
              </a:lnSpc>
              <a:spcBef>
                <a:spcPts val="0"/>
              </a:spcBef>
            </a:pPr>
            <a:r>
              <a:rPr lang="en-US" sz="1400" dirty="0" smtClean="0">
                <a:latin typeface="Arial Narrow" panose="020B0606020202030204" pitchFamily="34" charset="0"/>
              </a:rPr>
              <a:t>: Military Grade</a:t>
            </a:r>
          </a:p>
          <a:p>
            <a:pPr>
              <a:lnSpc>
                <a:spcPct val="90000"/>
              </a:lnSpc>
              <a:spcBef>
                <a:spcPts val="0"/>
              </a:spcBef>
            </a:pPr>
            <a:r>
              <a:rPr lang="en-US" sz="1400" dirty="0" smtClean="0">
                <a:latin typeface="Arial Narrow" panose="020B0606020202030204" pitchFamily="34" charset="0"/>
              </a:rPr>
              <a:t>: Accuracy &lt;High&gt;</a:t>
            </a:r>
          </a:p>
          <a:p>
            <a:pPr>
              <a:lnSpc>
                <a:spcPct val="90000"/>
              </a:lnSpc>
              <a:spcBef>
                <a:spcPts val="0"/>
              </a:spcBef>
            </a:pPr>
            <a:r>
              <a:rPr lang="en-US" sz="1400" dirty="0" smtClean="0">
                <a:latin typeface="Arial Narrow" panose="020B0606020202030204" pitchFamily="34" charset="0"/>
              </a:rPr>
              <a:t>: </a:t>
            </a:r>
            <a:r>
              <a:rPr lang="en-US" sz="1400" dirty="0">
                <a:latin typeface="Arial Narrow" panose="020B0606020202030204" pitchFamily="34" charset="0"/>
              </a:rPr>
              <a:t>T</a:t>
            </a:r>
            <a:r>
              <a:rPr lang="en-US" sz="1400" dirty="0" smtClean="0">
                <a:latin typeface="Arial Narrow" panose="020B0606020202030204" pitchFamily="34" charset="0"/>
              </a:rPr>
              <a:t>rusted</a:t>
            </a:r>
            <a:endParaRPr lang="en-US" sz="1400" dirty="0">
              <a:latin typeface="Arial Narrow" panose="020B0606020202030204" pitchFamily="34" charset="0"/>
            </a:endParaRPr>
          </a:p>
        </p:txBody>
      </p:sp>
      <p:sp>
        <p:nvSpPr>
          <p:cNvPr id="20" name="TextBox 19"/>
          <p:cNvSpPr txBox="1"/>
          <p:nvPr/>
        </p:nvSpPr>
        <p:spPr>
          <a:xfrm>
            <a:off x="7250520" y="2760835"/>
            <a:ext cx="1510023" cy="480131"/>
          </a:xfrm>
          <a:prstGeom prst="rect">
            <a:avLst/>
          </a:prstGeom>
          <a:noFill/>
        </p:spPr>
        <p:txBody>
          <a:bodyPr wrap="square" rtlCol="0">
            <a:spAutoFit/>
          </a:bodyPr>
          <a:lstStyle/>
          <a:p>
            <a:pPr>
              <a:lnSpc>
                <a:spcPct val="90000"/>
              </a:lnSpc>
              <a:spcBef>
                <a:spcPts val="0"/>
              </a:spcBef>
            </a:pPr>
            <a:r>
              <a:rPr lang="en-US" sz="1400" dirty="0" smtClean="0">
                <a:latin typeface="Arial Narrow" panose="020B0606020202030204" pitchFamily="34" charset="0"/>
              </a:rPr>
              <a:t>: Commercial Grade</a:t>
            </a:r>
          </a:p>
          <a:p>
            <a:pPr>
              <a:lnSpc>
                <a:spcPct val="90000"/>
              </a:lnSpc>
              <a:spcBef>
                <a:spcPts val="0"/>
              </a:spcBef>
            </a:pPr>
            <a:r>
              <a:rPr lang="en-US" sz="1400" dirty="0" smtClean="0">
                <a:latin typeface="Arial Narrow" panose="020B0606020202030204" pitchFamily="34" charset="0"/>
              </a:rPr>
              <a:t>: Accuracy &lt;High&gt;</a:t>
            </a:r>
          </a:p>
        </p:txBody>
      </p:sp>
      <p:sp>
        <p:nvSpPr>
          <p:cNvPr id="21" name="TextBox 20"/>
          <p:cNvSpPr txBox="1"/>
          <p:nvPr/>
        </p:nvSpPr>
        <p:spPr>
          <a:xfrm>
            <a:off x="838365" y="5303870"/>
            <a:ext cx="1919761" cy="369332"/>
          </a:xfrm>
          <a:prstGeom prst="rect">
            <a:avLst/>
          </a:prstGeom>
          <a:noFill/>
        </p:spPr>
        <p:txBody>
          <a:bodyPr wrap="square" rtlCol="0">
            <a:spAutoFit/>
          </a:bodyPr>
          <a:lstStyle/>
          <a:p>
            <a:r>
              <a:rPr lang="en-US" sz="1800" dirty="0" smtClean="0">
                <a:latin typeface="Arial Narrow" panose="020B0606020202030204" pitchFamily="34" charset="0"/>
              </a:rPr>
              <a:t>Current application </a:t>
            </a:r>
            <a:endParaRPr lang="en-US" sz="1800" dirty="0">
              <a:latin typeface="Arial Narrow" panose="020B0606020202030204" pitchFamily="34" charset="0"/>
            </a:endParaRPr>
          </a:p>
        </p:txBody>
      </p:sp>
      <p:cxnSp>
        <p:nvCxnSpPr>
          <p:cNvPr id="22" name="Straight Connector 21"/>
          <p:cNvCxnSpPr>
            <a:stCxn id="6" idx="0"/>
            <a:endCxn id="17" idx="3"/>
          </p:cNvCxnSpPr>
          <p:nvPr/>
        </p:nvCxnSpPr>
        <p:spPr bwMode="auto">
          <a:xfrm flipH="1" flipV="1">
            <a:off x="1578259" y="3129020"/>
            <a:ext cx="891077" cy="768683"/>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24" name="Straight Connector 23"/>
          <p:cNvCxnSpPr/>
          <p:nvPr/>
        </p:nvCxnSpPr>
        <p:spPr bwMode="auto">
          <a:xfrm flipV="1">
            <a:off x="2758126" y="3192657"/>
            <a:ext cx="55084" cy="705046"/>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flipH="1" flipV="1">
            <a:off x="5614906" y="3240967"/>
            <a:ext cx="613829" cy="579893"/>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32" name="Straight Connector 31"/>
          <p:cNvCxnSpPr>
            <a:endCxn id="19" idx="3"/>
          </p:cNvCxnSpPr>
          <p:nvPr/>
        </p:nvCxnSpPr>
        <p:spPr bwMode="auto">
          <a:xfrm flipV="1">
            <a:off x="6558928" y="3031863"/>
            <a:ext cx="492129" cy="723009"/>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39" name="Straight Connector 38"/>
          <p:cNvCxnSpPr/>
          <p:nvPr/>
        </p:nvCxnSpPr>
        <p:spPr bwMode="auto">
          <a:xfrm flipV="1">
            <a:off x="7291271" y="3166487"/>
            <a:ext cx="1" cy="686653"/>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40" name="Straight Connector 39"/>
          <p:cNvCxnSpPr>
            <a:endCxn id="30" idx="5"/>
          </p:cNvCxnSpPr>
          <p:nvPr/>
        </p:nvCxnSpPr>
        <p:spPr bwMode="auto">
          <a:xfrm flipV="1">
            <a:off x="7905101" y="3277309"/>
            <a:ext cx="716678" cy="620396"/>
          </a:xfrm>
          <a:prstGeom prst="line">
            <a:avLst/>
          </a:prstGeom>
          <a:solidFill>
            <a:srgbClr val="5CA1FB"/>
          </a:solidFill>
          <a:ln w="3175" cap="flat" cmpd="sng" algn="ctr">
            <a:solidFill>
              <a:schemeClr val="tx1"/>
            </a:solidFill>
            <a:prstDash val="solid"/>
            <a:round/>
            <a:headEnd type="none" w="med" len="med"/>
            <a:tailEnd type="none" w="med" len="med"/>
          </a:ln>
          <a:effectLst/>
        </p:spPr>
      </p:cxnSp>
      <p:sp>
        <p:nvSpPr>
          <p:cNvPr id="45" name="Down Arrow Callout 44"/>
          <p:cNvSpPr/>
          <p:nvPr/>
        </p:nvSpPr>
        <p:spPr bwMode="auto">
          <a:xfrm>
            <a:off x="3509110" y="2427054"/>
            <a:ext cx="1797893" cy="1403932"/>
          </a:xfrm>
          <a:prstGeom prst="downArrowCallout">
            <a:avLst/>
          </a:prstGeom>
          <a:solidFill>
            <a:schemeClr val="accent2">
              <a:lumMod val="40000"/>
              <a:lumOff val="6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80000"/>
              </a:lnSpc>
              <a:spcBef>
                <a:spcPts val="0"/>
              </a:spcBef>
              <a:spcAft>
                <a:spcPct val="0"/>
              </a:spcAft>
              <a:buClrTx/>
              <a:buSzTx/>
              <a:buFontTx/>
              <a:buNone/>
              <a:tabLst/>
            </a:pPr>
            <a:r>
              <a:rPr lang="en-US" sz="1600" dirty="0" smtClean="0">
                <a:ea typeface="ＭＳ Ｐゴシック" pitchFamily="1" charset="-128"/>
              </a:rPr>
              <a:t>Change request:</a:t>
            </a:r>
          </a:p>
          <a:p>
            <a:pPr marL="0" marR="0" indent="0" algn="ctr" defTabSz="914400" rtl="0" eaLnBrk="1" fontAlgn="base" latinLnBrk="0" hangingPunct="1">
              <a:lnSpc>
                <a:spcPct val="80000"/>
              </a:lnSpc>
              <a:spcBef>
                <a:spcPts val="0"/>
              </a:spcBef>
              <a:spcAft>
                <a:spcPct val="0"/>
              </a:spcAft>
              <a:buClrTx/>
              <a:buSzTx/>
              <a:buFontTx/>
              <a:buNone/>
              <a:tabLst/>
            </a:pPr>
            <a:r>
              <a:rPr lang="en-US" sz="1600" dirty="0" smtClean="0">
                <a:ea typeface="ＭＳ Ｐゴシック" pitchFamily="1" charset="-128"/>
              </a:rPr>
              <a:t>Mission n</a:t>
            </a:r>
            <a:r>
              <a:rPr kumimoji="0" lang="en-US" sz="1600" i="0" u="none" strike="noStrike" cap="none" normalizeH="0" baseline="0" dirty="0" smtClean="0">
                <a:ln>
                  <a:noFill/>
                </a:ln>
                <a:solidFill>
                  <a:schemeClr val="tx1"/>
                </a:solidFill>
                <a:effectLst/>
                <a:latin typeface="Arial" charset="0"/>
                <a:ea typeface="ＭＳ Ｐゴシック" pitchFamily="1" charset="-128"/>
              </a:rPr>
              <a:t>eeds</a:t>
            </a:r>
            <a:r>
              <a:rPr kumimoji="0" lang="en-US" sz="1600" i="0" u="none" strike="noStrike" cap="none" normalizeH="0" dirty="0" smtClean="0">
                <a:ln>
                  <a:noFill/>
                </a:ln>
                <a:solidFill>
                  <a:schemeClr val="tx1"/>
                </a:solidFill>
                <a:effectLst/>
                <a:latin typeface="Arial" charset="0"/>
                <a:ea typeface="ＭＳ Ｐゴシック" pitchFamily="1" charset="-128"/>
              </a:rPr>
              <a:t> </a:t>
            </a:r>
          </a:p>
          <a:p>
            <a:pPr marL="0" marR="0" indent="0" algn="ctr" defTabSz="914400" rtl="0" eaLnBrk="1" fontAlgn="base" latinLnBrk="0" hangingPunct="1">
              <a:lnSpc>
                <a:spcPct val="80000"/>
              </a:lnSpc>
              <a:spcBef>
                <a:spcPts val="0"/>
              </a:spcBef>
              <a:spcAft>
                <a:spcPct val="0"/>
              </a:spcAft>
              <a:buClrTx/>
              <a:buSzTx/>
              <a:buFontTx/>
              <a:buNone/>
              <a:tabLst/>
            </a:pPr>
            <a:r>
              <a:rPr kumimoji="0" lang="en-US" sz="1600" i="0" u="none" strike="noStrike" cap="none" normalizeH="0" dirty="0" smtClean="0">
                <a:ln>
                  <a:noFill/>
                </a:ln>
                <a:solidFill>
                  <a:schemeClr val="tx1"/>
                </a:solidFill>
                <a:effectLst/>
                <a:latin typeface="Arial" charset="0"/>
                <a:ea typeface="ＭＳ Ｐゴシック" pitchFamily="1" charset="-128"/>
              </a:rPr>
              <a:t>Accurate and </a:t>
            </a:r>
          </a:p>
          <a:p>
            <a:pPr marL="0" marR="0" indent="0" algn="ctr" defTabSz="914400" rtl="0" eaLnBrk="1" fontAlgn="base" latinLnBrk="0" hangingPunct="1">
              <a:lnSpc>
                <a:spcPct val="80000"/>
              </a:lnSpc>
              <a:spcBef>
                <a:spcPts val="0"/>
              </a:spcBef>
              <a:spcAft>
                <a:spcPct val="0"/>
              </a:spcAft>
              <a:buClrTx/>
              <a:buSzTx/>
              <a:buFontTx/>
              <a:buNone/>
              <a:tabLst/>
            </a:pPr>
            <a:r>
              <a:rPr kumimoji="0" lang="en-US" sz="1600" i="0" u="none" strike="noStrike" cap="none" normalizeH="0" dirty="0" smtClean="0">
                <a:ln>
                  <a:noFill/>
                </a:ln>
                <a:solidFill>
                  <a:schemeClr val="tx1"/>
                </a:solidFill>
                <a:effectLst/>
                <a:latin typeface="Arial" charset="0"/>
                <a:ea typeface="ＭＳ Ｐゴシック" pitchFamily="1" charset="-128"/>
              </a:rPr>
              <a:t>trusted location</a:t>
            </a:r>
            <a:endParaRPr kumimoji="0" lang="en-US" sz="1600" i="0" u="none" strike="noStrike" cap="none" normalizeH="0" baseline="0" dirty="0" smtClean="0">
              <a:ln>
                <a:noFill/>
              </a:ln>
              <a:solidFill>
                <a:schemeClr val="tx1"/>
              </a:solidFill>
              <a:effectLst/>
              <a:latin typeface="Arial" charset="0"/>
              <a:ea typeface="ＭＳ Ｐゴシック" pitchFamily="1" charset="-128"/>
            </a:endParaRPr>
          </a:p>
        </p:txBody>
      </p:sp>
      <p:sp>
        <p:nvSpPr>
          <p:cNvPr id="48" name="TextBox 47"/>
          <p:cNvSpPr txBox="1"/>
          <p:nvPr/>
        </p:nvSpPr>
        <p:spPr>
          <a:xfrm>
            <a:off x="3227836" y="5445248"/>
            <a:ext cx="5258939" cy="590931"/>
          </a:xfrm>
          <a:prstGeom prst="rect">
            <a:avLst/>
          </a:prstGeom>
          <a:noFill/>
        </p:spPr>
        <p:txBody>
          <a:bodyPr wrap="square" rtlCol="0">
            <a:spAutoFit/>
          </a:bodyPr>
          <a:lstStyle/>
          <a:p>
            <a:pPr>
              <a:lnSpc>
                <a:spcPct val="90000"/>
              </a:lnSpc>
              <a:spcBef>
                <a:spcPts val="0"/>
              </a:spcBef>
            </a:pPr>
            <a:r>
              <a:rPr lang="en-US" sz="1800" i="1" dirty="0" smtClean="0">
                <a:latin typeface="Arial Narrow" panose="020B0606020202030204" pitchFamily="34" charset="0"/>
              </a:rPr>
              <a:t>Shapes do not imply exact signature match: some code massaging may still be needed to compile and run</a:t>
            </a:r>
            <a:endParaRPr lang="en-US" sz="1800" i="1" dirty="0">
              <a:latin typeface="Arial Narrow" panose="020B0606020202030204" pitchFamily="34" charset="0"/>
            </a:endParaRPr>
          </a:p>
        </p:txBody>
      </p:sp>
      <p:sp>
        <p:nvSpPr>
          <p:cNvPr id="49" name="TextBox 48"/>
          <p:cNvSpPr txBox="1"/>
          <p:nvPr/>
        </p:nvSpPr>
        <p:spPr>
          <a:xfrm>
            <a:off x="5212709" y="4899500"/>
            <a:ext cx="3851142" cy="369332"/>
          </a:xfrm>
          <a:prstGeom prst="rect">
            <a:avLst/>
          </a:prstGeom>
          <a:noFill/>
        </p:spPr>
        <p:txBody>
          <a:bodyPr wrap="square" rtlCol="0">
            <a:spAutoFit/>
          </a:bodyPr>
          <a:lstStyle/>
          <a:p>
            <a:r>
              <a:rPr lang="en-US" sz="1800" dirty="0" smtClean="0">
                <a:latin typeface="Arial Narrow" panose="020B0606020202030204" pitchFamily="34" charset="0"/>
              </a:rPr>
              <a:t>Available components (analyzed, modeled) </a:t>
            </a:r>
            <a:endParaRPr lang="en-US" sz="1800" dirty="0">
              <a:latin typeface="Arial Narrow" panose="020B0606020202030204" pitchFamily="34" charset="0"/>
            </a:endParaRPr>
          </a:p>
        </p:txBody>
      </p:sp>
      <p:pic>
        <p:nvPicPr>
          <p:cNvPr id="51" name="Picture 5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5400000">
            <a:off x="8140825" y="3788559"/>
            <a:ext cx="913117" cy="855661"/>
          </a:xfrm>
          <a:prstGeom prst="rect">
            <a:avLst/>
          </a:prstGeom>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4940091" y="4958367"/>
            <a:ext cx="4130871" cy="1738647"/>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6" name="TextBox 15"/>
          <p:cNvSpPr txBox="1"/>
          <p:nvPr/>
        </p:nvSpPr>
        <p:spPr>
          <a:xfrm>
            <a:off x="246973" y="859181"/>
            <a:ext cx="8709739" cy="1569660"/>
          </a:xfrm>
          <a:prstGeom prst="rect">
            <a:avLst/>
          </a:prstGeom>
          <a:solidFill>
            <a:srgbClr val="60C077">
              <a:alpha val="50000"/>
            </a:srgbClr>
          </a:solidFill>
          <a:ln>
            <a:solidFill>
              <a:srgbClr val="60C077"/>
            </a:solid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1600" b="1" dirty="0" smtClean="0">
                <a:solidFill>
                  <a:schemeClr val="tx1"/>
                </a:solidFill>
              </a:rPr>
              <a:t>Solution:</a:t>
            </a:r>
            <a:r>
              <a:rPr lang="en-US" sz="1600" dirty="0" smtClean="0">
                <a:solidFill>
                  <a:schemeClr val="tx1"/>
                </a:solidFill>
              </a:rPr>
              <a:t>  Represent relevant semantics of the location providers and the use of location provider in the application. Infer resource dependency and resource usage of location providers and augment the models. Identify candidate location providers that offer the desired properties. Substitute the existing location provider, managing any differences in signature (the function names and argument order may be different) and functional dependencies (initialization, imports, </a:t>
            </a:r>
            <a:r>
              <a:rPr lang="en-US" sz="1600" dirty="0" err="1" smtClean="0">
                <a:solidFill>
                  <a:schemeClr val="tx1"/>
                </a:solidFill>
              </a:rPr>
              <a:t>etc</a:t>
            </a:r>
            <a:r>
              <a:rPr lang="en-US" sz="1600" dirty="0" smtClean="0">
                <a:solidFill>
                  <a:schemeClr val="tx1"/>
                </a:solidFill>
              </a:rPr>
              <a:t>). Evaluate resource usage, build and test.</a:t>
            </a:r>
            <a:endParaRPr lang="en-US" sz="1600" dirty="0">
              <a:solidFill>
                <a:schemeClr val="tx1"/>
              </a:solidFill>
            </a:endParaRPr>
          </a:p>
        </p:txBody>
      </p:sp>
      <p:sp>
        <p:nvSpPr>
          <p:cNvPr id="31" name="Title 3"/>
          <p:cNvSpPr>
            <a:spLocks noGrp="1"/>
          </p:cNvSpPr>
          <p:nvPr>
            <p:ph type="title"/>
          </p:nvPr>
        </p:nvSpPr>
        <p:spPr>
          <a:xfrm>
            <a:off x="304799" y="193675"/>
            <a:ext cx="8618863" cy="276999"/>
          </a:xfrm>
        </p:spPr>
        <p:txBody>
          <a:bodyPr/>
          <a:lstStyle/>
          <a:p>
            <a:r>
              <a:rPr lang="en-US" sz="2000" dirty="0" smtClean="0"/>
              <a:t>Task 1: Substitute and Massage the Code</a:t>
            </a:r>
            <a:endParaRPr lang="en-US" sz="2000" dirty="0"/>
          </a:p>
        </p:txBody>
      </p:sp>
      <p:sp>
        <p:nvSpPr>
          <p:cNvPr id="139" name="TextBox 138"/>
          <p:cNvSpPr txBox="1"/>
          <p:nvPr/>
        </p:nvSpPr>
        <p:spPr>
          <a:xfrm>
            <a:off x="482598" y="6158453"/>
            <a:ext cx="1247479" cy="293233"/>
          </a:xfrm>
          <a:prstGeom prst="rect">
            <a:avLst/>
          </a:prstGeom>
          <a:noFill/>
        </p:spPr>
        <p:txBody>
          <a:bodyPr wrap="none" rtlCol="0">
            <a:spAutoFit/>
          </a:bodyPr>
          <a:lstStyle/>
          <a:p>
            <a:r>
              <a:rPr lang="en-US" sz="1200" dirty="0" smtClean="0"/>
              <a:t>Filter by “friends”</a:t>
            </a:r>
            <a:endParaRPr lang="en-US" sz="1200" dirty="0"/>
          </a:p>
        </p:txBody>
      </p:sp>
      <p:sp>
        <p:nvSpPr>
          <p:cNvPr id="140" name="TextBox 139"/>
          <p:cNvSpPr txBox="1"/>
          <p:nvPr/>
        </p:nvSpPr>
        <p:spPr>
          <a:xfrm>
            <a:off x="1912734" y="6175805"/>
            <a:ext cx="1299692" cy="293233"/>
          </a:xfrm>
          <a:prstGeom prst="rect">
            <a:avLst/>
          </a:prstGeom>
          <a:noFill/>
        </p:spPr>
        <p:txBody>
          <a:bodyPr wrap="none" rtlCol="0">
            <a:spAutoFit/>
          </a:bodyPr>
          <a:lstStyle/>
          <a:p>
            <a:r>
              <a:rPr lang="en-US" sz="1200" dirty="0" smtClean="0"/>
              <a:t>Filter by Location</a:t>
            </a:r>
            <a:endParaRPr lang="en-US" sz="1200"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295898">
            <a:off x="2416713" y="2722999"/>
            <a:ext cx="1327320" cy="1327320"/>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80284">
            <a:off x="2032756" y="4463198"/>
            <a:ext cx="1609610" cy="1508328"/>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57883" y="3181469"/>
            <a:ext cx="1451383" cy="1610572"/>
          </a:xfrm>
          <a:prstGeom prst="rect">
            <a:avLst/>
          </a:prstGeom>
        </p:spPr>
      </p:pic>
      <p:sp>
        <p:nvSpPr>
          <p:cNvPr id="13" name="TextBox 12"/>
          <p:cNvSpPr txBox="1"/>
          <p:nvPr/>
        </p:nvSpPr>
        <p:spPr>
          <a:xfrm>
            <a:off x="857717" y="3530574"/>
            <a:ext cx="1024467" cy="523220"/>
          </a:xfrm>
          <a:prstGeom prst="rect">
            <a:avLst/>
          </a:prstGeom>
          <a:noFill/>
        </p:spPr>
        <p:txBody>
          <a:bodyPr wrap="square" rtlCol="0">
            <a:spAutoFit/>
          </a:bodyPr>
          <a:lstStyle/>
          <a:p>
            <a:r>
              <a:rPr lang="en-US" sz="1400" b="1" dirty="0" smtClean="0">
                <a:solidFill>
                  <a:schemeClr val="bg1"/>
                </a:solidFill>
                <a:latin typeface="Arial Narrow" panose="020B0606020202030204" pitchFamily="34" charset="0"/>
              </a:rPr>
              <a:t>Rest of the Program</a:t>
            </a:r>
            <a:endParaRPr lang="en-US" sz="1400" b="1" dirty="0">
              <a:solidFill>
                <a:schemeClr val="bg1"/>
              </a:solidFill>
              <a:latin typeface="Arial Narrow" panose="020B0606020202030204" pitchFamily="34" charset="0"/>
            </a:endParaRPr>
          </a:p>
        </p:txBody>
      </p:sp>
      <p:sp>
        <p:nvSpPr>
          <p:cNvPr id="14" name="TextBox 13"/>
          <p:cNvSpPr txBox="1"/>
          <p:nvPr/>
        </p:nvSpPr>
        <p:spPr>
          <a:xfrm rot="2080284">
            <a:off x="2408552" y="5159693"/>
            <a:ext cx="871131" cy="523220"/>
          </a:xfrm>
          <a:prstGeom prst="rect">
            <a:avLst/>
          </a:prstGeom>
          <a:noFill/>
        </p:spPr>
        <p:txBody>
          <a:bodyPr wrap="square" rtlCol="0">
            <a:spAutoFit/>
          </a:bodyPr>
          <a:lstStyle/>
          <a:p>
            <a:r>
              <a:rPr lang="en-US" sz="1400" b="1" dirty="0" smtClean="0">
                <a:solidFill>
                  <a:schemeClr val="bg1"/>
                </a:solidFill>
                <a:latin typeface="Arial Narrow" panose="020B0606020202030204" pitchFamily="34" charset="0"/>
              </a:rPr>
              <a:t>Location Provider</a:t>
            </a:r>
            <a:endParaRPr lang="en-US" sz="1400" b="1" dirty="0">
              <a:solidFill>
                <a:schemeClr val="bg1"/>
              </a:solidFill>
              <a:latin typeface="Arial Narrow" panose="020B0606020202030204" pitchFamily="34" charset="0"/>
            </a:endParaRPr>
          </a:p>
        </p:txBody>
      </p:sp>
      <p:sp>
        <p:nvSpPr>
          <p:cNvPr id="3" name="Down Arrow 2"/>
          <p:cNvSpPr/>
          <p:nvPr/>
        </p:nvSpPr>
        <p:spPr bwMode="auto">
          <a:xfrm rot="3420000">
            <a:off x="2101909" y="3748379"/>
            <a:ext cx="213306" cy="383458"/>
          </a:xfrm>
          <a:prstGeom prst="downArrow">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7" name="Down Arrow 16"/>
          <p:cNvSpPr/>
          <p:nvPr/>
        </p:nvSpPr>
        <p:spPr bwMode="auto">
          <a:xfrm rot="-3300000">
            <a:off x="1790670" y="4851879"/>
            <a:ext cx="213306" cy="383458"/>
          </a:xfrm>
          <a:prstGeom prst="downArrow">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4" name="Down Arrow 3"/>
          <p:cNvSpPr/>
          <p:nvPr/>
        </p:nvSpPr>
        <p:spPr bwMode="auto">
          <a:xfrm rot="16200000">
            <a:off x="4452901" y="3545849"/>
            <a:ext cx="286801" cy="687579"/>
          </a:xfrm>
          <a:prstGeom prst="downArrow">
            <a:avLst/>
          </a:prstGeom>
          <a:solidFill>
            <a:schemeClr val="bg1">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6368081" y="2872736"/>
            <a:ext cx="1554622" cy="1498672"/>
          </a:xfrm>
          <a:prstGeom prst="rect">
            <a:avLst/>
          </a:prstGeom>
        </p:spPr>
      </p:pic>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349712" y="2844761"/>
            <a:ext cx="1451383" cy="1610572"/>
          </a:xfrm>
          <a:prstGeom prst="rect">
            <a:avLst/>
          </a:prstGeom>
        </p:spPr>
      </p:pic>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6688833" y="5246090"/>
            <a:ext cx="913117" cy="855661"/>
          </a:xfrm>
          <a:prstGeom prst="rect">
            <a:avLst/>
          </a:prstGeom>
        </p:spPr>
      </p:pic>
      <p:pic>
        <p:nvPicPr>
          <p:cNvPr id="22" name="Picture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75807" y="5353758"/>
            <a:ext cx="849603" cy="804695"/>
          </a:xfrm>
          <a:prstGeom prst="rect">
            <a:avLst/>
          </a:prstGeom>
        </p:spPr>
      </p:pic>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6200000">
            <a:off x="5794765" y="5263814"/>
            <a:ext cx="820211" cy="820211"/>
          </a:xfrm>
          <a:prstGeom prst="rect">
            <a:avLst/>
          </a:prstGeom>
        </p:spPr>
      </p:pic>
      <p:sp>
        <p:nvSpPr>
          <p:cNvPr id="24" name="TextBox 23"/>
          <p:cNvSpPr txBox="1"/>
          <p:nvPr/>
        </p:nvSpPr>
        <p:spPr>
          <a:xfrm>
            <a:off x="5653461" y="4396181"/>
            <a:ext cx="1919761" cy="369332"/>
          </a:xfrm>
          <a:prstGeom prst="rect">
            <a:avLst/>
          </a:prstGeom>
          <a:noFill/>
        </p:spPr>
        <p:txBody>
          <a:bodyPr wrap="square" rtlCol="0">
            <a:spAutoFit/>
          </a:bodyPr>
          <a:lstStyle/>
          <a:p>
            <a:r>
              <a:rPr lang="en-US" sz="1800" dirty="0" smtClean="0">
                <a:latin typeface="Arial Narrow" panose="020B0606020202030204" pitchFamily="34" charset="0"/>
              </a:rPr>
              <a:t>Mutated application </a:t>
            </a:r>
            <a:endParaRPr lang="en-US" sz="1800" dirty="0">
              <a:latin typeface="Arial Narrow" panose="020B0606020202030204" pitchFamily="34" charset="0"/>
            </a:endParaRPr>
          </a:p>
        </p:txBody>
      </p:sp>
      <p:sp>
        <p:nvSpPr>
          <p:cNvPr id="25" name="TextBox 24"/>
          <p:cNvSpPr txBox="1"/>
          <p:nvPr/>
        </p:nvSpPr>
        <p:spPr>
          <a:xfrm>
            <a:off x="5219820" y="6120403"/>
            <a:ext cx="3851142" cy="369332"/>
          </a:xfrm>
          <a:prstGeom prst="rect">
            <a:avLst/>
          </a:prstGeom>
          <a:noFill/>
        </p:spPr>
        <p:txBody>
          <a:bodyPr wrap="square" rtlCol="0">
            <a:spAutoFit/>
          </a:bodyPr>
          <a:lstStyle/>
          <a:p>
            <a:r>
              <a:rPr lang="en-US" sz="1800" dirty="0" smtClean="0">
                <a:latin typeface="Arial Narrow" panose="020B0606020202030204" pitchFamily="34" charset="0"/>
              </a:rPr>
              <a:t>Available components (analyzed, modeled) </a:t>
            </a:r>
            <a:endParaRPr lang="en-US" sz="1800" dirty="0">
              <a:latin typeface="Arial Narrow" panose="020B0606020202030204" pitchFamily="34" charset="0"/>
            </a:endParaRP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6060464" y="2560009"/>
            <a:ext cx="2935270" cy="2416858"/>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3" name="Cloud 12"/>
          <p:cNvSpPr/>
          <p:nvPr/>
        </p:nvSpPr>
        <p:spPr bwMode="auto">
          <a:xfrm>
            <a:off x="1139781" y="2955230"/>
            <a:ext cx="1596980" cy="1281918"/>
          </a:xfrm>
          <a:prstGeom prst="cloud">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5" name="Rounded Rectangle 24"/>
          <p:cNvSpPr/>
          <p:nvPr/>
        </p:nvSpPr>
        <p:spPr bwMode="auto">
          <a:xfrm>
            <a:off x="255506" y="936547"/>
            <a:ext cx="8654903" cy="1191816"/>
          </a:xfrm>
          <a:prstGeom prst="roundRect">
            <a:avLst/>
          </a:prstGeom>
          <a:solidFill>
            <a:schemeClr val="accent2">
              <a:lumMod val="60000"/>
              <a:lumOff val="40000"/>
              <a:alpha val="50000"/>
            </a:schemeClr>
          </a:solidFill>
          <a:ln>
            <a:solidFill>
              <a:schemeClr val="accent2">
                <a:lumMod val="60000"/>
                <a:lumOff val="40000"/>
              </a:schemeClr>
            </a:solidFill>
          </a:ln>
        </p:spPr>
        <p:txBody>
          <a:bodyPr wrap="square" rtlCol="0">
            <a:spAutoFit/>
          </a:bodyPr>
          <a:lstStyle/>
          <a:p>
            <a:r>
              <a:rPr lang="en-US" sz="1600" b="1" dirty="0"/>
              <a:t>Problem 2</a:t>
            </a:r>
            <a:r>
              <a:rPr lang="en-US" sz="1600" b="1" dirty="0" smtClean="0"/>
              <a:t>:</a:t>
            </a:r>
            <a:r>
              <a:rPr lang="en-US" sz="1600" dirty="0" smtClean="0"/>
              <a:t> New mission is in a bandwidth restricted environment. The new mission handles the same SA data as the baseline (images), but has a different number of clients publishing at a different rate from the baseline (which was 1 publisher and 1 subscriber). How to transform the baseline so that the new variant provides acceptable performance?</a:t>
            </a:r>
            <a:endParaRPr lang="en-US" sz="1600" dirty="0"/>
          </a:p>
        </p:txBody>
      </p:sp>
      <p:sp>
        <p:nvSpPr>
          <p:cNvPr id="4" name="Title 3"/>
          <p:cNvSpPr>
            <a:spLocks noGrp="1"/>
          </p:cNvSpPr>
          <p:nvPr>
            <p:ph type="title"/>
          </p:nvPr>
        </p:nvSpPr>
        <p:spPr>
          <a:xfrm>
            <a:off x="333375" y="174625"/>
            <a:ext cx="8153400" cy="553998"/>
          </a:xfrm>
        </p:spPr>
        <p:txBody>
          <a:bodyPr/>
          <a:lstStyle/>
          <a:p>
            <a:r>
              <a:rPr lang="en-US" sz="2000" dirty="0" smtClean="0"/>
              <a:t>Task 2: Offline transformation to mission requirement and target environment change</a:t>
            </a:r>
            <a:endParaRPr lang="en-US" sz="2000" dirty="0"/>
          </a:p>
        </p:txBody>
      </p:sp>
      <p:sp>
        <p:nvSpPr>
          <p:cNvPr id="2" name="Rectangle 1"/>
          <p:cNvSpPr/>
          <p:nvPr/>
        </p:nvSpPr>
        <p:spPr bwMode="auto">
          <a:xfrm>
            <a:off x="579549" y="2923503"/>
            <a:ext cx="734096" cy="656823"/>
          </a:xfrm>
          <a:prstGeom prst="rect">
            <a:avLst/>
          </a:prstGeom>
          <a:solidFill>
            <a:srgbClr val="FF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8" name="Rectangle 7"/>
          <p:cNvSpPr/>
          <p:nvPr/>
        </p:nvSpPr>
        <p:spPr bwMode="auto">
          <a:xfrm>
            <a:off x="579549" y="3580325"/>
            <a:ext cx="734096" cy="656823"/>
          </a:xfrm>
          <a:prstGeom prst="rect">
            <a:avLst/>
          </a:prstGeom>
          <a:solidFill>
            <a:srgbClr val="FFFF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9" name="Rectangle 8"/>
          <p:cNvSpPr/>
          <p:nvPr/>
        </p:nvSpPr>
        <p:spPr bwMode="auto">
          <a:xfrm>
            <a:off x="1313645" y="3580325"/>
            <a:ext cx="734096" cy="656823"/>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3" name="Isosceles Triangle 2"/>
          <p:cNvSpPr/>
          <p:nvPr/>
        </p:nvSpPr>
        <p:spPr bwMode="auto">
          <a:xfrm>
            <a:off x="8261637" y="2664566"/>
            <a:ext cx="734096" cy="656821"/>
          </a:xfrm>
          <a:prstGeom prst="triangle">
            <a:avLst>
              <a:gd name="adj" fmla="val 1"/>
            </a:avLst>
          </a:prstGeom>
          <a:solidFill>
            <a:srgbClr val="AE7612"/>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1" name="Isosceles Triangle 10"/>
          <p:cNvSpPr/>
          <p:nvPr/>
        </p:nvSpPr>
        <p:spPr bwMode="auto">
          <a:xfrm>
            <a:off x="6569829" y="2689533"/>
            <a:ext cx="734096" cy="656821"/>
          </a:xfrm>
          <a:prstGeom prst="triangle">
            <a:avLst>
              <a:gd name="adj" fmla="val 1"/>
            </a:avLst>
          </a:prstGeom>
          <a:solidFill>
            <a:schemeClr val="accent5">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2" name="Isosceles Triangle 11"/>
          <p:cNvSpPr/>
          <p:nvPr/>
        </p:nvSpPr>
        <p:spPr bwMode="auto">
          <a:xfrm>
            <a:off x="7455443" y="2664751"/>
            <a:ext cx="734096" cy="656821"/>
          </a:xfrm>
          <a:prstGeom prst="triangle">
            <a:avLst>
              <a:gd name="adj" fmla="val 1"/>
            </a:avLst>
          </a:prstGeom>
          <a:solidFill>
            <a:schemeClr val="accent6"/>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6" name="Diamond 5"/>
          <p:cNvSpPr/>
          <p:nvPr/>
        </p:nvSpPr>
        <p:spPr bwMode="auto">
          <a:xfrm>
            <a:off x="6469487" y="3844283"/>
            <a:ext cx="925132" cy="837131"/>
          </a:xfrm>
          <a:prstGeom prst="diamond">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0" name="Regular Pentagon 9"/>
          <p:cNvSpPr/>
          <p:nvPr/>
        </p:nvSpPr>
        <p:spPr bwMode="auto">
          <a:xfrm>
            <a:off x="7540399" y="3835488"/>
            <a:ext cx="837127" cy="701902"/>
          </a:xfrm>
          <a:prstGeom prst="pentagon">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5" name="Rectangle 14"/>
          <p:cNvSpPr/>
          <p:nvPr/>
        </p:nvSpPr>
        <p:spPr bwMode="auto">
          <a:xfrm>
            <a:off x="1312706" y="2923503"/>
            <a:ext cx="734096" cy="656823"/>
          </a:xfrm>
          <a:prstGeom prst="rect">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6" name="TextBox 15"/>
          <p:cNvSpPr txBox="1"/>
          <p:nvPr/>
        </p:nvSpPr>
        <p:spPr>
          <a:xfrm>
            <a:off x="352825" y="4425901"/>
            <a:ext cx="1919761" cy="369332"/>
          </a:xfrm>
          <a:prstGeom prst="rect">
            <a:avLst/>
          </a:prstGeom>
          <a:noFill/>
        </p:spPr>
        <p:txBody>
          <a:bodyPr wrap="square" rtlCol="0">
            <a:spAutoFit/>
          </a:bodyPr>
          <a:lstStyle/>
          <a:p>
            <a:r>
              <a:rPr lang="en-US" sz="1800" dirty="0" smtClean="0">
                <a:latin typeface="Arial Narrow" panose="020B0606020202030204" pitchFamily="34" charset="0"/>
              </a:rPr>
              <a:t>Current application </a:t>
            </a:r>
            <a:endParaRPr lang="en-US" sz="1800" dirty="0">
              <a:latin typeface="Arial Narrow" panose="020B0606020202030204" pitchFamily="34" charset="0"/>
            </a:endParaRPr>
          </a:p>
        </p:txBody>
      </p:sp>
      <p:sp>
        <p:nvSpPr>
          <p:cNvPr id="17" name="TextBox 16"/>
          <p:cNvSpPr txBox="1"/>
          <p:nvPr/>
        </p:nvSpPr>
        <p:spPr>
          <a:xfrm>
            <a:off x="6517664" y="4607535"/>
            <a:ext cx="2145543" cy="369332"/>
          </a:xfrm>
          <a:prstGeom prst="rect">
            <a:avLst/>
          </a:prstGeom>
          <a:noFill/>
        </p:spPr>
        <p:txBody>
          <a:bodyPr wrap="square" rtlCol="0">
            <a:spAutoFit/>
          </a:bodyPr>
          <a:lstStyle/>
          <a:p>
            <a:r>
              <a:rPr lang="en-US" sz="1800" dirty="0" smtClean="0">
                <a:latin typeface="Arial Narrow" panose="020B0606020202030204" pitchFamily="34" charset="0"/>
              </a:rPr>
              <a:t>Other image producers </a:t>
            </a:r>
            <a:endParaRPr lang="en-US" sz="1800" dirty="0">
              <a:latin typeface="Arial Narrow" panose="020B0606020202030204" pitchFamily="34" charset="0"/>
            </a:endParaRPr>
          </a:p>
        </p:txBody>
      </p:sp>
      <p:sp>
        <p:nvSpPr>
          <p:cNvPr id="18" name="TextBox 17"/>
          <p:cNvSpPr txBox="1"/>
          <p:nvPr/>
        </p:nvSpPr>
        <p:spPr>
          <a:xfrm>
            <a:off x="6341232" y="3445888"/>
            <a:ext cx="2145543" cy="369332"/>
          </a:xfrm>
          <a:prstGeom prst="rect">
            <a:avLst/>
          </a:prstGeom>
          <a:noFill/>
        </p:spPr>
        <p:txBody>
          <a:bodyPr wrap="square" rtlCol="0">
            <a:spAutoFit/>
          </a:bodyPr>
          <a:lstStyle/>
          <a:p>
            <a:r>
              <a:rPr lang="en-US" sz="1800" dirty="0">
                <a:latin typeface="Arial Narrow" panose="020B0606020202030204" pitchFamily="34" charset="0"/>
              </a:rPr>
              <a:t>I</a:t>
            </a:r>
            <a:r>
              <a:rPr lang="en-US" sz="1800" dirty="0" smtClean="0">
                <a:latin typeface="Arial Narrow" panose="020B0606020202030204" pitchFamily="34" charset="0"/>
              </a:rPr>
              <a:t>mage transformers</a:t>
            </a:r>
            <a:endParaRPr lang="en-US" sz="1800" dirty="0">
              <a:latin typeface="Arial Narrow" panose="020B0606020202030204" pitchFamily="34" charset="0"/>
            </a:endParaRPr>
          </a:p>
        </p:txBody>
      </p:sp>
      <p:sp>
        <p:nvSpPr>
          <p:cNvPr id="19" name="TextBox 18"/>
          <p:cNvSpPr txBox="1"/>
          <p:nvPr/>
        </p:nvSpPr>
        <p:spPr>
          <a:xfrm>
            <a:off x="1266691" y="2961765"/>
            <a:ext cx="826126" cy="523220"/>
          </a:xfrm>
          <a:prstGeom prst="rect">
            <a:avLst/>
          </a:prstGeom>
          <a:noFill/>
        </p:spPr>
        <p:txBody>
          <a:bodyPr wrap="square" rtlCol="0">
            <a:spAutoFit/>
          </a:bodyPr>
          <a:lstStyle/>
          <a:p>
            <a:pPr algn="ctr"/>
            <a:r>
              <a:rPr lang="en-US" sz="1400" b="1" dirty="0" smtClean="0">
                <a:solidFill>
                  <a:schemeClr val="bg1"/>
                </a:solidFill>
                <a:latin typeface="Arial Narrow" panose="020B0606020202030204" pitchFamily="34" charset="0"/>
              </a:rPr>
              <a:t>Image Producer </a:t>
            </a:r>
            <a:endParaRPr lang="en-US" sz="1400" b="1" dirty="0">
              <a:solidFill>
                <a:schemeClr val="bg1"/>
              </a:solidFill>
              <a:latin typeface="Arial Narrow" panose="020B0606020202030204" pitchFamily="34" charset="0"/>
            </a:endParaRPr>
          </a:p>
        </p:txBody>
      </p:sp>
      <p:sp>
        <p:nvSpPr>
          <p:cNvPr id="21" name="TextBox 20"/>
          <p:cNvSpPr txBox="1"/>
          <p:nvPr/>
        </p:nvSpPr>
        <p:spPr>
          <a:xfrm>
            <a:off x="1563570" y="2417793"/>
            <a:ext cx="1919761" cy="369332"/>
          </a:xfrm>
          <a:prstGeom prst="rect">
            <a:avLst/>
          </a:prstGeom>
          <a:noFill/>
        </p:spPr>
        <p:txBody>
          <a:bodyPr wrap="square" rtlCol="0">
            <a:spAutoFit/>
          </a:bodyPr>
          <a:lstStyle/>
          <a:p>
            <a:r>
              <a:rPr lang="en-US" sz="1800" dirty="0" smtClean="0">
                <a:latin typeface="Arial Narrow" panose="020B0606020202030204" pitchFamily="34" charset="0"/>
              </a:rPr>
              <a:t> Bandwidth footprint</a:t>
            </a:r>
            <a:endParaRPr lang="en-US" sz="1800" dirty="0">
              <a:latin typeface="Arial Narrow" panose="020B0606020202030204" pitchFamily="34" charset="0"/>
            </a:endParaRPr>
          </a:p>
        </p:txBody>
      </p:sp>
      <p:cxnSp>
        <p:nvCxnSpPr>
          <p:cNvPr id="22" name="Straight Connector 21"/>
          <p:cNvCxnSpPr/>
          <p:nvPr/>
        </p:nvCxnSpPr>
        <p:spPr bwMode="auto">
          <a:xfrm flipH="1">
            <a:off x="2523450" y="2781395"/>
            <a:ext cx="347730" cy="153055"/>
          </a:xfrm>
          <a:prstGeom prst="line">
            <a:avLst/>
          </a:prstGeom>
          <a:solidFill>
            <a:srgbClr val="5CA1FB"/>
          </a:solidFill>
          <a:ln w="3175" cap="flat" cmpd="sng" algn="ctr">
            <a:solidFill>
              <a:schemeClr val="tx1"/>
            </a:solidFill>
            <a:prstDash val="solid"/>
            <a:round/>
            <a:headEnd type="none" w="med" len="med"/>
            <a:tailEnd type="none" w="med" len="med"/>
          </a:ln>
          <a:effectLst/>
        </p:spPr>
      </p:cxnSp>
      <p:sp>
        <p:nvSpPr>
          <p:cNvPr id="26" name="Down Arrow Callout 25"/>
          <p:cNvSpPr/>
          <p:nvPr/>
        </p:nvSpPr>
        <p:spPr bwMode="auto">
          <a:xfrm>
            <a:off x="3465149" y="2560009"/>
            <a:ext cx="2455974" cy="1255211"/>
          </a:xfrm>
          <a:prstGeom prst="downArrowCallout">
            <a:avLst/>
          </a:prstGeom>
          <a:solidFill>
            <a:schemeClr val="accent2">
              <a:lumMod val="40000"/>
              <a:lumOff val="6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defTabSz="914400" rtl="0" eaLnBrk="1" fontAlgn="base" latinLnBrk="0" hangingPunct="1">
              <a:lnSpc>
                <a:spcPct val="80000"/>
              </a:lnSpc>
              <a:spcBef>
                <a:spcPts val="0"/>
              </a:spcBef>
              <a:spcAft>
                <a:spcPct val="0"/>
              </a:spcAft>
              <a:buClrTx/>
              <a:buSzTx/>
              <a:buFontTx/>
              <a:buNone/>
              <a:tabLst/>
            </a:pPr>
            <a:r>
              <a:rPr lang="en-US" sz="1600" dirty="0" smtClean="0">
                <a:ea typeface="ＭＳ Ｐゴシック" pitchFamily="1" charset="-128"/>
              </a:rPr>
              <a:t>  Change request: </a:t>
            </a:r>
          </a:p>
          <a:p>
            <a:pPr marL="457200" marR="0" indent="-285750" defTabSz="914400" rtl="0" eaLnBrk="1" fontAlgn="base" latinLnBrk="0" hangingPunct="1">
              <a:lnSpc>
                <a:spcPct val="80000"/>
              </a:lnSpc>
              <a:spcBef>
                <a:spcPts val="0"/>
              </a:spcBef>
              <a:spcAft>
                <a:spcPct val="0"/>
              </a:spcAft>
              <a:buClrTx/>
              <a:buSzTx/>
              <a:buFont typeface="Arial" panose="020B0604020202020204" pitchFamily="34" charset="0"/>
              <a:buChar char="•"/>
              <a:tabLst/>
            </a:pPr>
            <a:r>
              <a:rPr lang="en-US" sz="1600" dirty="0" smtClean="0">
                <a:ea typeface="ＭＳ Ｐゴシック" pitchFamily="1" charset="-128"/>
              </a:rPr>
              <a:t>Message frequency</a:t>
            </a:r>
          </a:p>
          <a:p>
            <a:pPr marL="457200" marR="0" indent="-285750" defTabSz="914400" rtl="0" eaLnBrk="1" fontAlgn="base" latinLnBrk="0" hangingPunct="1">
              <a:lnSpc>
                <a:spcPct val="80000"/>
              </a:lnSpc>
              <a:spcBef>
                <a:spcPts val="0"/>
              </a:spcBef>
              <a:spcAft>
                <a:spcPct val="0"/>
              </a:spcAft>
              <a:buClrTx/>
              <a:buSzTx/>
              <a:buFont typeface="Arial" panose="020B0604020202020204" pitchFamily="34" charset="0"/>
              <a:buChar char="•"/>
              <a:tabLst/>
            </a:pPr>
            <a:r>
              <a:rPr lang="en-US" sz="1600" dirty="0" smtClean="0">
                <a:ea typeface="ＭＳ Ｐゴシック" pitchFamily="1" charset="-128"/>
              </a:rPr>
              <a:t>Available bandwidth</a:t>
            </a:r>
          </a:p>
        </p:txBody>
      </p:sp>
      <p:sp>
        <p:nvSpPr>
          <p:cNvPr id="27" name="Cloud 26"/>
          <p:cNvSpPr/>
          <p:nvPr/>
        </p:nvSpPr>
        <p:spPr bwMode="auto">
          <a:xfrm>
            <a:off x="4378637" y="3967620"/>
            <a:ext cx="868067" cy="600803"/>
          </a:xfrm>
          <a:prstGeom prst="cloud">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pic>
        <p:nvPicPr>
          <p:cNvPr id="23" name="Picture 22"/>
          <p:cNvPicPr>
            <a:picLocks noChangeAspect="1"/>
          </p:cNvPicPr>
          <p:nvPr/>
        </p:nvPicPr>
        <p:blipFill>
          <a:blip r:embed="rId3"/>
          <a:stretch>
            <a:fillRect/>
          </a:stretch>
        </p:blipFill>
        <p:spPr>
          <a:xfrm>
            <a:off x="3296993" y="3908736"/>
            <a:ext cx="624444" cy="522790"/>
          </a:xfrm>
          <a:prstGeom prst="rect">
            <a:avLst/>
          </a:prstGeom>
        </p:spPr>
      </p:pic>
      <p:pic>
        <p:nvPicPr>
          <p:cNvPr id="29" name="Picture 28"/>
          <p:cNvPicPr>
            <a:picLocks noChangeAspect="1"/>
          </p:cNvPicPr>
          <p:nvPr/>
        </p:nvPicPr>
        <p:blipFill>
          <a:blip r:embed="rId3"/>
          <a:stretch>
            <a:fillRect/>
          </a:stretch>
        </p:blipFill>
        <p:spPr>
          <a:xfrm>
            <a:off x="3449393" y="4061136"/>
            <a:ext cx="624444" cy="522790"/>
          </a:xfrm>
          <a:prstGeom prst="rect">
            <a:avLst/>
          </a:prstGeom>
        </p:spPr>
      </p:pic>
      <p:pic>
        <p:nvPicPr>
          <p:cNvPr id="30" name="Picture 29"/>
          <p:cNvPicPr>
            <a:picLocks noChangeAspect="1"/>
          </p:cNvPicPr>
          <p:nvPr/>
        </p:nvPicPr>
        <p:blipFill>
          <a:blip r:embed="rId3"/>
          <a:stretch>
            <a:fillRect/>
          </a:stretch>
        </p:blipFill>
        <p:spPr>
          <a:xfrm>
            <a:off x="3601793" y="4213536"/>
            <a:ext cx="624444" cy="522790"/>
          </a:xfrm>
          <a:prstGeom prst="rect">
            <a:avLst/>
          </a:prstGeom>
        </p:spPr>
      </p:pic>
      <p:pic>
        <p:nvPicPr>
          <p:cNvPr id="31" name="Picture 30"/>
          <p:cNvPicPr>
            <a:picLocks noChangeAspect="1"/>
          </p:cNvPicPr>
          <p:nvPr/>
        </p:nvPicPr>
        <p:blipFill>
          <a:blip r:embed="rId3"/>
          <a:stretch>
            <a:fillRect/>
          </a:stretch>
        </p:blipFill>
        <p:spPr>
          <a:xfrm>
            <a:off x="3754193" y="4365936"/>
            <a:ext cx="624444" cy="522790"/>
          </a:xfrm>
          <a:prstGeom prst="rect">
            <a:avLst/>
          </a:prstGeom>
        </p:spPr>
      </p:pic>
    </p:spTree>
    <p:extLst>
      <p:ext uri="{BB962C8B-B14F-4D97-AF65-F5344CB8AC3E}">
        <p14:creationId xmlns:p14="http://schemas.microsoft.com/office/powerpoint/2010/main" val="646180243"/>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bwMode="auto">
          <a:xfrm>
            <a:off x="1" y="5712643"/>
            <a:ext cx="9144000" cy="904973"/>
          </a:xfrm>
          <a:prstGeom prst="rect">
            <a:avLst/>
          </a:prstGeom>
          <a:solidFill>
            <a:schemeClr val="bg1"/>
          </a:solidFill>
          <a:ln w="317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6" name="TextBox 15"/>
          <p:cNvSpPr txBox="1"/>
          <p:nvPr/>
        </p:nvSpPr>
        <p:spPr>
          <a:xfrm>
            <a:off x="246973" y="859181"/>
            <a:ext cx="8709739" cy="2456057"/>
          </a:xfrm>
          <a:prstGeom prst="rect">
            <a:avLst/>
          </a:prstGeom>
          <a:solidFill>
            <a:srgbClr val="60C077">
              <a:alpha val="50000"/>
            </a:srgbClr>
          </a:solidFill>
          <a:ln>
            <a:solidFill>
              <a:srgbClr val="60C077"/>
            </a:solid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1600" b="1" dirty="0" smtClean="0">
                <a:solidFill>
                  <a:schemeClr val="tx1"/>
                </a:solidFill>
              </a:rPr>
              <a:t>Solution:</a:t>
            </a:r>
            <a:r>
              <a:rPr lang="en-US" sz="1600" dirty="0" smtClean="0">
                <a:solidFill>
                  <a:schemeClr val="tx1"/>
                </a:solidFill>
              </a:rPr>
              <a:t>  As before, semantic and resource specification is in the model space. Resource DSL type checking reveals that with the mission parameters (number of clients, publication size, and frequency), the bandwidth requirement will exceed what is available. Further analyses of the models reveal:  </a:t>
            </a:r>
          </a:p>
          <a:p>
            <a:pPr marL="285750" indent="-285750">
              <a:buFont typeface="Arial" panose="020B0604020202020204" pitchFamily="34" charset="0"/>
              <a:buChar char="•"/>
            </a:pPr>
            <a:r>
              <a:rPr lang="en-US" sz="1600" dirty="0" smtClean="0">
                <a:solidFill>
                  <a:schemeClr val="tx1"/>
                </a:solidFill>
              </a:rPr>
              <a:t>The function that sends SA data uses bandwidth and the amount of data put on the network is correlated to the SA data being sent</a:t>
            </a:r>
          </a:p>
          <a:p>
            <a:pPr marL="285750" indent="-285750">
              <a:buFont typeface="Arial" panose="020B0604020202020204" pitchFamily="34" charset="0"/>
              <a:buChar char="•"/>
            </a:pPr>
            <a:r>
              <a:rPr lang="en-US" sz="1600" dirty="0" smtClean="0">
                <a:solidFill>
                  <a:schemeClr val="tx1"/>
                </a:solidFill>
              </a:rPr>
              <a:t>Code exists that compresses objects or transforms images</a:t>
            </a:r>
          </a:p>
          <a:p>
            <a:r>
              <a:rPr lang="en-US" sz="1600" dirty="0" smtClean="0">
                <a:solidFill>
                  <a:schemeClr val="tx1"/>
                </a:solidFill>
              </a:rPr>
              <a:t>Compose compression or image transformation with SA data, and massage code to address syntax and functional dependency. Re-evaluate resource usage, build and test as before </a:t>
            </a:r>
            <a:endParaRPr lang="en-US" sz="1600" dirty="0">
              <a:solidFill>
                <a:schemeClr val="tx1"/>
              </a:solidFill>
            </a:endParaRPr>
          </a:p>
        </p:txBody>
      </p:sp>
      <p:sp>
        <p:nvSpPr>
          <p:cNvPr id="31" name="Title 3"/>
          <p:cNvSpPr>
            <a:spLocks noGrp="1"/>
          </p:cNvSpPr>
          <p:nvPr>
            <p:ph type="title"/>
          </p:nvPr>
        </p:nvSpPr>
        <p:spPr>
          <a:xfrm>
            <a:off x="304799" y="193675"/>
            <a:ext cx="8618863" cy="553998"/>
          </a:xfrm>
        </p:spPr>
        <p:txBody>
          <a:bodyPr/>
          <a:lstStyle/>
          <a:p>
            <a:r>
              <a:rPr lang="en-US" sz="2000" dirty="0" smtClean="0"/>
              <a:t>Task 2: Synthesize and add code that relieves the pressure on bandwidth </a:t>
            </a:r>
            <a:endParaRPr lang="en-US" sz="2000" dirty="0"/>
          </a:p>
        </p:txBody>
      </p:sp>
      <p:grpSp>
        <p:nvGrpSpPr>
          <p:cNvPr id="63" name="Group 62"/>
          <p:cNvGrpSpPr/>
          <p:nvPr/>
        </p:nvGrpSpPr>
        <p:grpSpPr>
          <a:xfrm>
            <a:off x="6046663" y="3643486"/>
            <a:ext cx="3115218" cy="2170728"/>
            <a:chOff x="316598" y="3525374"/>
            <a:chExt cx="3115218" cy="2170728"/>
          </a:xfrm>
        </p:grpSpPr>
        <p:sp>
          <p:nvSpPr>
            <p:cNvPr id="9" name="Cloud 8"/>
            <p:cNvSpPr/>
            <p:nvPr/>
          </p:nvSpPr>
          <p:spPr bwMode="auto">
            <a:xfrm>
              <a:off x="1444158" y="4073435"/>
              <a:ext cx="869965" cy="366157"/>
            </a:xfrm>
            <a:prstGeom prst="cloud">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0" name="Rectangle 9"/>
            <p:cNvSpPr/>
            <p:nvPr/>
          </p:nvSpPr>
          <p:spPr bwMode="auto">
            <a:xfrm>
              <a:off x="617010" y="4031084"/>
              <a:ext cx="734096" cy="656823"/>
            </a:xfrm>
            <a:prstGeom prst="rect">
              <a:avLst/>
            </a:prstGeom>
            <a:solidFill>
              <a:srgbClr val="FF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1" name="Rectangle 10"/>
            <p:cNvSpPr/>
            <p:nvPr/>
          </p:nvSpPr>
          <p:spPr bwMode="auto">
            <a:xfrm>
              <a:off x="617010" y="4687906"/>
              <a:ext cx="734096" cy="656823"/>
            </a:xfrm>
            <a:prstGeom prst="rect">
              <a:avLst/>
            </a:prstGeom>
            <a:solidFill>
              <a:srgbClr val="FFFF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2" name="Rectangle 11"/>
            <p:cNvSpPr/>
            <p:nvPr/>
          </p:nvSpPr>
          <p:spPr bwMode="auto">
            <a:xfrm>
              <a:off x="1262129" y="4687906"/>
              <a:ext cx="734096" cy="656823"/>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9" name="Rectangle 18"/>
            <p:cNvSpPr/>
            <p:nvPr/>
          </p:nvSpPr>
          <p:spPr bwMode="auto">
            <a:xfrm>
              <a:off x="1261190" y="4031084"/>
              <a:ext cx="734096" cy="656823"/>
            </a:xfrm>
            <a:prstGeom prst="rect">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0" name="TextBox 19"/>
            <p:cNvSpPr txBox="1"/>
            <p:nvPr/>
          </p:nvSpPr>
          <p:spPr>
            <a:xfrm>
              <a:off x="316598" y="5326770"/>
              <a:ext cx="2267778" cy="369332"/>
            </a:xfrm>
            <a:prstGeom prst="rect">
              <a:avLst/>
            </a:prstGeom>
            <a:noFill/>
          </p:spPr>
          <p:txBody>
            <a:bodyPr wrap="square" rtlCol="0">
              <a:spAutoFit/>
            </a:bodyPr>
            <a:lstStyle/>
            <a:p>
              <a:r>
                <a:rPr lang="en-US" sz="1800" dirty="0" smtClean="0">
                  <a:latin typeface="Arial Narrow" panose="020B0606020202030204" pitchFamily="34" charset="0"/>
                </a:rPr>
                <a:t>Transformed application </a:t>
              </a:r>
              <a:endParaRPr lang="en-US" sz="1800" dirty="0">
                <a:latin typeface="Arial Narrow" panose="020B0606020202030204" pitchFamily="34" charset="0"/>
              </a:endParaRPr>
            </a:p>
          </p:txBody>
        </p:sp>
        <p:sp>
          <p:nvSpPr>
            <p:cNvPr id="24" name="TextBox 23"/>
            <p:cNvSpPr txBox="1"/>
            <p:nvPr/>
          </p:nvSpPr>
          <p:spPr>
            <a:xfrm>
              <a:off x="886482" y="3525374"/>
              <a:ext cx="2545334" cy="369332"/>
            </a:xfrm>
            <a:prstGeom prst="rect">
              <a:avLst/>
            </a:prstGeom>
            <a:noFill/>
          </p:spPr>
          <p:txBody>
            <a:bodyPr wrap="square" rtlCol="0">
              <a:spAutoFit/>
            </a:bodyPr>
            <a:lstStyle/>
            <a:p>
              <a:r>
                <a:rPr lang="en-US" sz="1800" dirty="0" smtClean="0">
                  <a:latin typeface="Arial Narrow" panose="020B0606020202030204" pitchFamily="34" charset="0"/>
                </a:rPr>
                <a:t> New bandwidth footprint</a:t>
              </a:r>
              <a:endParaRPr lang="en-US" sz="1800" dirty="0">
                <a:latin typeface="Arial Narrow" panose="020B0606020202030204" pitchFamily="34" charset="0"/>
              </a:endParaRPr>
            </a:p>
          </p:txBody>
        </p:sp>
        <p:cxnSp>
          <p:nvCxnSpPr>
            <p:cNvPr id="25" name="Straight Connector 24"/>
            <p:cNvCxnSpPr/>
            <p:nvPr/>
          </p:nvCxnSpPr>
          <p:spPr bwMode="auto">
            <a:xfrm flipH="1">
              <a:off x="2221070" y="3834124"/>
              <a:ext cx="347730" cy="153055"/>
            </a:xfrm>
            <a:prstGeom prst="line">
              <a:avLst/>
            </a:prstGeom>
            <a:solidFill>
              <a:srgbClr val="5CA1FB"/>
            </a:solidFill>
            <a:ln w="3175" cap="flat" cmpd="sng" algn="ctr">
              <a:solidFill>
                <a:schemeClr val="tx1"/>
              </a:solidFill>
              <a:prstDash val="solid"/>
              <a:round/>
              <a:headEnd type="none" w="med" len="med"/>
              <a:tailEnd type="none" w="med" len="med"/>
            </a:ln>
            <a:effectLst/>
          </p:spPr>
        </p:cxnSp>
        <p:sp>
          <p:nvSpPr>
            <p:cNvPr id="14" name="Isosceles Triangle 13"/>
            <p:cNvSpPr/>
            <p:nvPr/>
          </p:nvSpPr>
          <p:spPr bwMode="auto">
            <a:xfrm rot="10800000">
              <a:off x="1243675" y="4031080"/>
              <a:ext cx="734096" cy="690253"/>
            </a:xfrm>
            <a:prstGeom prst="triangle">
              <a:avLst>
                <a:gd name="adj" fmla="val 1"/>
              </a:avLst>
            </a:prstGeom>
            <a:solidFill>
              <a:schemeClr val="accent5">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grpSp>
        <p:nvGrpSpPr>
          <p:cNvPr id="62" name="Group 61"/>
          <p:cNvGrpSpPr/>
          <p:nvPr/>
        </p:nvGrpSpPr>
        <p:grpSpPr>
          <a:xfrm>
            <a:off x="47171" y="3486817"/>
            <a:ext cx="5555255" cy="2887639"/>
            <a:chOff x="3779544" y="3360224"/>
            <a:chExt cx="5555255" cy="2887639"/>
          </a:xfrm>
        </p:grpSpPr>
        <p:sp>
          <p:nvSpPr>
            <p:cNvPr id="45" name="Oval 44"/>
            <p:cNvSpPr/>
            <p:nvPr/>
          </p:nvSpPr>
          <p:spPr bwMode="auto">
            <a:xfrm>
              <a:off x="6374595" y="3360224"/>
              <a:ext cx="2455854" cy="800237"/>
            </a:xfrm>
            <a:prstGeom prst="ellipse">
              <a:avLst/>
            </a:prstGeom>
            <a:solidFill>
              <a:schemeClr val="accent6">
                <a:lumMod val="20000"/>
                <a:lumOff val="8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44" name="Oval 43"/>
            <p:cNvSpPr/>
            <p:nvPr/>
          </p:nvSpPr>
          <p:spPr bwMode="auto">
            <a:xfrm>
              <a:off x="3779544" y="3369733"/>
              <a:ext cx="2455854" cy="800237"/>
            </a:xfrm>
            <a:prstGeom prst="ellipse">
              <a:avLst/>
            </a:prstGeom>
            <a:solidFill>
              <a:schemeClr val="accent6">
                <a:lumMod val="20000"/>
                <a:lumOff val="8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3" name="TextBox 22"/>
            <p:cNvSpPr txBox="1"/>
            <p:nvPr/>
          </p:nvSpPr>
          <p:spPr>
            <a:xfrm>
              <a:off x="4203713" y="5293756"/>
              <a:ext cx="1677082" cy="954107"/>
            </a:xfrm>
            <a:prstGeom prst="rect">
              <a:avLst/>
            </a:prstGeom>
            <a:noFill/>
          </p:spPr>
          <p:txBody>
            <a:bodyPr wrap="square" rtlCol="0">
              <a:spAutoFit/>
            </a:bodyPr>
            <a:lstStyle/>
            <a:p>
              <a:pPr algn="ctr"/>
              <a:r>
                <a:rPr lang="en-US" sz="1400" b="1" dirty="0" smtClean="0">
                  <a:latin typeface="Arial Narrow" panose="020B0606020202030204" pitchFamily="34" charset="0"/>
                </a:rPr>
                <a:t>Synthesized Image Producer composing compression / transformation </a:t>
              </a:r>
              <a:endParaRPr lang="en-US" sz="1400" b="1" dirty="0">
                <a:latin typeface="Arial Narrow" panose="020B0606020202030204" pitchFamily="34" charset="0"/>
              </a:endParaRPr>
            </a:p>
          </p:txBody>
        </p:sp>
        <p:sp>
          <p:nvSpPr>
            <p:cNvPr id="33" name="Rectangle 32"/>
            <p:cNvSpPr/>
            <p:nvPr/>
          </p:nvSpPr>
          <p:spPr bwMode="auto">
            <a:xfrm>
              <a:off x="4340728" y="4439592"/>
              <a:ext cx="734096" cy="656823"/>
            </a:xfrm>
            <a:prstGeom prst="rect">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34" name="Isosceles Triangle 33"/>
            <p:cNvSpPr/>
            <p:nvPr/>
          </p:nvSpPr>
          <p:spPr bwMode="auto">
            <a:xfrm rot="10800000">
              <a:off x="7052279" y="4439592"/>
              <a:ext cx="734096" cy="690253"/>
            </a:xfrm>
            <a:prstGeom prst="triangle">
              <a:avLst>
                <a:gd name="adj" fmla="val 1"/>
              </a:avLst>
            </a:prstGeom>
            <a:solidFill>
              <a:schemeClr val="accent5">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35" name="Down Arrow 34"/>
            <p:cNvSpPr/>
            <p:nvPr/>
          </p:nvSpPr>
          <p:spPr bwMode="auto">
            <a:xfrm>
              <a:off x="6054897" y="4768003"/>
              <a:ext cx="253923" cy="336969"/>
            </a:xfrm>
            <a:prstGeom prst="downArrow">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nvGrpSpPr>
            <p:cNvPr id="3" name="Group 2"/>
            <p:cNvGrpSpPr/>
            <p:nvPr/>
          </p:nvGrpSpPr>
          <p:grpSpPr>
            <a:xfrm>
              <a:off x="5814810" y="5392101"/>
              <a:ext cx="734096" cy="690253"/>
              <a:chOff x="4546820" y="4965248"/>
              <a:chExt cx="734096" cy="690253"/>
            </a:xfrm>
          </p:grpSpPr>
          <p:sp>
            <p:nvSpPr>
              <p:cNvPr id="36" name="Rectangle 35"/>
              <p:cNvSpPr/>
              <p:nvPr/>
            </p:nvSpPr>
            <p:spPr bwMode="auto">
              <a:xfrm>
                <a:off x="4546820" y="4981964"/>
                <a:ext cx="734096" cy="656823"/>
              </a:xfrm>
              <a:prstGeom prst="rect">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37" name="Isosceles Triangle 36"/>
              <p:cNvSpPr/>
              <p:nvPr/>
            </p:nvSpPr>
            <p:spPr bwMode="auto">
              <a:xfrm rot="10800000">
                <a:off x="4546820" y="4965248"/>
                <a:ext cx="734096" cy="690253"/>
              </a:xfrm>
              <a:prstGeom prst="triangle">
                <a:avLst>
                  <a:gd name="adj" fmla="val 1"/>
                </a:avLst>
              </a:prstGeom>
              <a:solidFill>
                <a:schemeClr val="accent5">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sp>
          <p:nvSpPr>
            <p:cNvPr id="2" name="Rectangle 1"/>
            <p:cNvSpPr/>
            <p:nvPr/>
          </p:nvSpPr>
          <p:spPr bwMode="auto">
            <a:xfrm>
              <a:off x="4060289" y="3587276"/>
              <a:ext cx="331406" cy="391422"/>
            </a:xfrm>
            <a:prstGeom prst="rect">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41" name="TextBox 40"/>
            <p:cNvSpPr txBox="1"/>
            <p:nvPr/>
          </p:nvSpPr>
          <p:spPr>
            <a:xfrm>
              <a:off x="4371323" y="3606932"/>
              <a:ext cx="1810536" cy="286232"/>
            </a:xfrm>
            <a:prstGeom prst="rect">
              <a:avLst/>
            </a:prstGeom>
            <a:noFill/>
          </p:spPr>
          <p:txBody>
            <a:bodyPr wrap="square" rtlCol="0">
              <a:spAutoFit/>
            </a:bodyPr>
            <a:lstStyle/>
            <a:p>
              <a:pPr>
                <a:lnSpc>
                  <a:spcPct val="90000"/>
                </a:lnSpc>
                <a:spcBef>
                  <a:spcPts val="0"/>
                </a:spcBef>
              </a:pPr>
              <a:r>
                <a:rPr lang="en-US" sz="1400" dirty="0" smtClean="0">
                  <a:latin typeface="Arial Narrow" panose="020B0606020202030204" pitchFamily="34" charset="0"/>
                  <a:sym typeface="Wingdings" panose="05000000000000000000" pitchFamily="2" charset="2"/>
                </a:rPr>
                <a:t>: Size of image produced </a:t>
              </a:r>
              <a:endParaRPr lang="en-US" sz="1400" dirty="0" smtClean="0">
                <a:latin typeface="Arial Narrow" panose="020B0606020202030204" pitchFamily="34" charset="0"/>
              </a:endParaRPr>
            </a:p>
          </p:txBody>
        </p:sp>
        <p:grpSp>
          <p:nvGrpSpPr>
            <p:cNvPr id="5" name="Group 4"/>
            <p:cNvGrpSpPr/>
            <p:nvPr/>
          </p:nvGrpSpPr>
          <p:grpSpPr>
            <a:xfrm>
              <a:off x="6704513" y="3595098"/>
              <a:ext cx="2630286" cy="406474"/>
              <a:chOff x="6386427" y="3572224"/>
              <a:chExt cx="2630286" cy="406474"/>
            </a:xfrm>
          </p:grpSpPr>
          <p:grpSp>
            <p:nvGrpSpPr>
              <p:cNvPr id="4" name="Group 3"/>
              <p:cNvGrpSpPr/>
              <p:nvPr/>
            </p:nvGrpSpPr>
            <p:grpSpPr>
              <a:xfrm>
                <a:off x="6386427" y="3587276"/>
                <a:ext cx="898009" cy="391422"/>
                <a:chOff x="5966430" y="3639658"/>
                <a:chExt cx="898009" cy="391422"/>
              </a:xfrm>
            </p:grpSpPr>
            <p:sp>
              <p:nvSpPr>
                <p:cNvPr id="38" name="TextBox 37"/>
                <p:cNvSpPr txBox="1"/>
                <p:nvPr/>
              </p:nvSpPr>
              <p:spPr>
                <a:xfrm>
                  <a:off x="6268489" y="3639658"/>
                  <a:ext cx="595950" cy="286232"/>
                </a:xfrm>
                <a:prstGeom prst="rect">
                  <a:avLst/>
                </a:prstGeom>
                <a:noFill/>
              </p:spPr>
              <p:txBody>
                <a:bodyPr wrap="square" rtlCol="0">
                  <a:spAutoFit/>
                </a:bodyPr>
                <a:lstStyle/>
                <a:p>
                  <a:pPr>
                    <a:lnSpc>
                      <a:spcPct val="90000"/>
                    </a:lnSpc>
                    <a:spcBef>
                      <a:spcPts val="0"/>
                    </a:spcBef>
                  </a:pPr>
                  <a:r>
                    <a:rPr lang="en-US" sz="1400" dirty="0" smtClean="0">
                      <a:latin typeface="Arial Narrow" panose="020B0606020202030204" pitchFamily="34" charset="0"/>
                      <a:sym typeface="Wingdings" panose="05000000000000000000" pitchFamily="2" charset="2"/>
                    </a:rPr>
                    <a:t> </a:t>
                  </a:r>
                  <a:endParaRPr lang="en-US" sz="1400" dirty="0" smtClean="0">
                    <a:latin typeface="Arial Narrow" panose="020B0606020202030204" pitchFamily="34" charset="0"/>
                  </a:endParaRPr>
                </a:p>
              </p:txBody>
            </p:sp>
            <p:sp>
              <p:nvSpPr>
                <p:cNvPr id="39" name="Rectangle 38"/>
                <p:cNvSpPr/>
                <p:nvPr/>
              </p:nvSpPr>
              <p:spPr bwMode="auto">
                <a:xfrm>
                  <a:off x="5966430" y="3639658"/>
                  <a:ext cx="331406" cy="391422"/>
                </a:xfrm>
                <a:prstGeom prst="rect">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40" name="Rectangle 39"/>
                <p:cNvSpPr/>
                <p:nvPr/>
              </p:nvSpPr>
              <p:spPr bwMode="auto">
                <a:xfrm>
                  <a:off x="6599895" y="3659314"/>
                  <a:ext cx="186285" cy="204329"/>
                </a:xfrm>
                <a:prstGeom prst="rect">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sp>
            <p:nvSpPr>
              <p:cNvPr id="43" name="TextBox 42"/>
              <p:cNvSpPr txBox="1"/>
              <p:nvPr/>
            </p:nvSpPr>
            <p:spPr>
              <a:xfrm>
                <a:off x="7206177" y="3572224"/>
                <a:ext cx="1810536" cy="286232"/>
              </a:xfrm>
              <a:prstGeom prst="rect">
                <a:avLst/>
              </a:prstGeom>
              <a:noFill/>
            </p:spPr>
            <p:txBody>
              <a:bodyPr wrap="square" rtlCol="0">
                <a:spAutoFit/>
              </a:bodyPr>
              <a:lstStyle/>
              <a:p>
                <a:pPr>
                  <a:lnSpc>
                    <a:spcPct val="90000"/>
                  </a:lnSpc>
                  <a:spcBef>
                    <a:spcPts val="0"/>
                  </a:spcBef>
                </a:pPr>
                <a:r>
                  <a:rPr lang="en-US" sz="1400" dirty="0" smtClean="0">
                    <a:latin typeface="Arial Narrow" panose="020B0606020202030204" pitchFamily="34" charset="0"/>
                    <a:sym typeface="Wingdings" panose="05000000000000000000" pitchFamily="2" charset="2"/>
                  </a:rPr>
                  <a:t>: Scale factor </a:t>
                </a:r>
                <a:endParaRPr lang="en-US" sz="1400" dirty="0" smtClean="0">
                  <a:latin typeface="Arial Narrow" panose="020B0606020202030204" pitchFamily="34" charset="0"/>
                </a:endParaRPr>
              </a:p>
            </p:txBody>
          </p:sp>
        </p:grpSp>
        <p:cxnSp>
          <p:nvCxnSpPr>
            <p:cNvPr id="47" name="Straight Connector 46"/>
            <p:cNvCxnSpPr>
              <a:stCxn id="44" idx="3"/>
            </p:cNvCxnSpPr>
            <p:nvPr/>
          </p:nvCxnSpPr>
          <p:spPr bwMode="auto">
            <a:xfrm>
              <a:off x="4139195" y="4052778"/>
              <a:ext cx="462647" cy="38681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50" name="Straight Connector 49"/>
            <p:cNvCxnSpPr/>
            <p:nvPr/>
          </p:nvCxnSpPr>
          <p:spPr bwMode="auto">
            <a:xfrm flipH="1">
              <a:off x="4949572" y="4130363"/>
              <a:ext cx="732032" cy="309229"/>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54" name="Straight Connector 53"/>
            <p:cNvCxnSpPr/>
            <p:nvPr/>
          </p:nvCxnSpPr>
          <p:spPr bwMode="auto">
            <a:xfrm>
              <a:off x="6792145" y="4048503"/>
              <a:ext cx="462647" cy="38681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55" name="Straight Connector 54"/>
            <p:cNvCxnSpPr/>
            <p:nvPr/>
          </p:nvCxnSpPr>
          <p:spPr bwMode="auto">
            <a:xfrm flipH="1">
              <a:off x="7602522" y="4126088"/>
              <a:ext cx="732032" cy="309229"/>
            </a:xfrm>
            <a:prstGeom prst="line">
              <a:avLst/>
            </a:prstGeom>
            <a:solidFill>
              <a:srgbClr val="5CA1FB"/>
            </a:solidFill>
            <a:ln w="3175" cap="flat" cmpd="sng" algn="ctr">
              <a:solidFill>
                <a:schemeClr val="tx1"/>
              </a:solidFill>
              <a:prstDash val="solid"/>
              <a:round/>
              <a:headEnd type="none" w="med" len="med"/>
              <a:tailEnd type="none" w="med" len="med"/>
            </a:ln>
            <a:effectLst/>
          </p:spPr>
        </p:cxnSp>
        <p:sp>
          <p:nvSpPr>
            <p:cNvPr id="56" name="Oval 55"/>
            <p:cNvSpPr/>
            <p:nvPr/>
          </p:nvSpPr>
          <p:spPr bwMode="auto">
            <a:xfrm>
              <a:off x="6807499" y="5392101"/>
              <a:ext cx="2212790" cy="510713"/>
            </a:xfrm>
            <a:prstGeom prst="ellipse">
              <a:avLst/>
            </a:prstGeom>
            <a:solidFill>
              <a:schemeClr val="accent6">
                <a:lumMod val="20000"/>
                <a:lumOff val="8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58" name="TextBox 57"/>
            <p:cNvSpPr txBox="1"/>
            <p:nvPr/>
          </p:nvSpPr>
          <p:spPr>
            <a:xfrm>
              <a:off x="7209753" y="5512479"/>
              <a:ext cx="1810536" cy="286232"/>
            </a:xfrm>
            <a:prstGeom prst="rect">
              <a:avLst/>
            </a:prstGeom>
            <a:noFill/>
          </p:spPr>
          <p:txBody>
            <a:bodyPr wrap="square" rtlCol="0">
              <a:spAutoFit/>
            </a:bodyPr>
            <a:lstStyle/>
            <a:p>
              <a:pPr>
                <a:lnSpc>
                  <a:spcPct val="90000"/>
                </a:lnSpc>
                <a:spcBef>
                  <a:spcPts val="0"/>
                </a:spcBef>
              </a:pPr>
              <a:r>
                <a:rPr lang="en-US" sz="1400" dirty="0" smtClean="0">
                  <a:latin typeface="Arial Narrow" panose="020B0606020202030204" pitchFamily="34" charset="0"/>
                  <a:sym typeface="Wingdings" panose="05000000000000000000" pitchFamily="2" charset="2"/>
                </a:rPr>
                <a:t>: Size of image produced </a:t>
              </a:r>
              <a:endParaRPr lang="en-US" sz="1400" dirty="0" smtClean="0">
                <a:latin typeface="Arial Narrow" panose="020B0606020202030204" pitchFamily="34" charset="0"/>
              </a:endParaRPr>
            </a:p>
          </p:txBody>
        </p:sp>
        <p:sp>
          <p:nvSpPr>
            <p:cNvPr id="59" name="Rectangle 58"/>
            <p:cNvSpPr/>
            <p:nvPr/>
          </p:nvSpPr>
          <p:spPr bwMode="auto">
            <a:xfrm>
              <a:off x="7023468" y="5553431"/>
              <a:ext cx="186285" cy="204329"/>
            </a:xfrm>
            <a:prstGeom prst="rect">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60" name="Straight Connector 59"/>
            <p:cNvCxnSpPr>
              <a:endCxn id="56" idx="1"/>
            </p:cNvCxnSpPr>
            <p:nvPr/>
          </p:nvCxnSpPr>
          <p:spPr bwMode="auto">
            <a:xfrm flipV="1">
              <a:off x="6548906" y="5466893"/>
              <a:ext cx="582649" cy="66590"/>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64" name="Straight Connector 63"/>
            <p:cNvCxnSpPr>
              <a:endCxn id="56" idx="3"/>
            </p:cNvCxnSpPr>
            <p:nvPr/>
          </p:nvCxnSpPr>
          <p:spPr bwMode="auto">
            <a:xfrm>
              <a:off x="6516174" y="5763030"/>
              <a:ext cx="615381" cy="64992"/>
            </a:xfrm>
            <a:prstGeom prst="line">
              <a:avLst/>
            </a:prstGeom>
            <a:solidFill>
              <a:srgbClr val="5CA1FB"/>
            </a:solidFill>
            <a:ln w="3175" cap="flat" cmpd="sng" algn="ctr">
              <a:solidFill>
                <a:schemeClr val="tx1"/>
              </a:solidFill>
              <a:prstDash val="solid"/>
              <a:round/>
              <a:headEnd type="none" w="med" len="med"/>
              <a:tailEnd type="none" w="med" len="med"/>
            </a:ln>
            <a:effectLst/>
          </p:spPr>
        </p:cxnSp>
      </p:grpSp>
      <p:cxnSp>
        <p:nvCxnSpPr>
          <p:cNvPr id="66" name="Curved Connector 65"/>
          <p:cNvCxnSpPr>
            <a:stCxn id="36" idx="2"/>
            <a:endCxn id="14" idx="1"/>
          </p:cNvCxnSpPr>
          <p:nvPr/>
        </p:nvCxnSpPr>
        <p:spPr bwMode="auto">
          <a:xfrm rot="5400000" flipH="1" flipV="1">
            <a:off x="4229700" y="2714102"/>
            <a:ext cx="1697915" cy="5258347"/>
          </a:xfrm>
          <a:prstGeom prst="curvedConnector4">
            <a:avLst>
              <a:gd name="adj1" fmla="val -13464"/>
              <a:gd name="adj2" fmla="val 119287"/>
            </a:avLst>
          </a:prstGeom>
          <a:solidFill>
            <a:srgbClr val="5CA1FB"/>
          </a:solidFill>
          <a:ln w="38100" cap="flat" cmpd="sng" algn="ctr">
            <a:solidFill>
              <a:schemeClr val="bg1">
                <a:lumMod val="75000"/>
              </a:schemeClr>
            </a:solidFill>
            <a:prstDash val="lgDash"/>
            <a:round/>
            <a:headEnd type="none" w="med" len="med"/>
            <a:tailEnd type="triangle"/>
          </a:ln>
          <a:effectLst/>
        </p:spPr>
      </p:cxnSp>
      <p:sp>
        <p:nvSpPr>
          <p:cNvPr id="75" name="TextBox 74"/>
          <p:cNvSpPr txBox="1"/>
          <p:nvPr/>
        </p:nvSpPr>
        <p:spPr>
          <a:xfrm>
            <a:off x="4965905" y="6389989"/>
            <a:ext cx="2545334" cy="369332"/>
          </a:xfrm>
          <a:prstGeom prst="rect">
            <a:avLst/>
          </a:prstGeom>
          <a:noFill/>
        </p:spPr>
        <p:txBody>
          <a:bodyPr wrap="square" rtlCol="0">
            <a:spAutoFit/>
          </a:bodyPr>
          <a:lstStyle/>
          <a:p>
            <a:r>
              <a:rPr lang="en-US" sz="1800" dirty="0" smtClean="0">
                <a:latin typeface="Arial Narrow" panose="020B0606020202030204" pitchFamily="34" charset="0"/>
              </a:rPr>
              <a:t>Code Substitution</a:t>
            </a:r>
            <a:endParaRPr lang="en-US" sz="1800" dirty="0">
              <a:latin typeface="Arial Narrow" panose="020B0606020202030204" pitchFamily="34" charset="0"/>
            </a:endParaRPr>
          </a:p>
        </p:txBody>
      </p:sp>
    </p:spTree>
    <p:extLst>
      <p:ext uri="{BB962C8B-B14F-4D97-AF65-F5344CB8AC3E}">
        <p14:creationId xmlns:p14="http://schemas.microsoft.com/office/powerpoint/2010/main" val="4040832085"/>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a:t>
            </a:r>
            <a:r>
              <a:rPr lang="en-US" dirty="0" err="1" smtClean="0"/>
              <a:t>IMMoRTALS</a:t>
            </a:r>
            <a:r>
              <a:rPr lang="en-US" dirty="0" smtClean="0"/>
              <a:t> Goals</a:t>
            </a:r>
            <a:endParaRPr lang="en-US" dirty="0"/>
          </a:p>
        </p:txBody>
      </p:sp>
      <p:sp>
        <p:nvSpPr>
          <p:cNvPr id="3" name="Content Placeholder 2"/>
          <p:cNvSpPr>
            <a:spLocks noGrp="1"/>
          </p:cNvSpPr>
          <p:nvPr>
            <p:ph idx="1"/>
          </p:nvPr>
        </p:nvSpPr>
        <p:spPr>
          <a:xfrm>
            <a:off x="533400" y="1295400"/>
            <a:ext cx="7033591" cy="4495800"/>
          </a:xfrm>
        </p:spPr>
        <p:txBody>
          <a:bodyPr/>
          <a:lstStyle/>
          <a:p>
            <a:pPr marL="342900" indent="-342900">
              <a:buFont typeface="Wingdings" panose="05000000000000000000" pitchFamily="2" charset="2"/>
              <a:buChar char=""/>
            </a:pPr>
            <a:r>
              <a:rPr lang="en-US" sz="2400" dirty="0"/>
              <a:t>Tactical Situation Awareness </a:t>
            </a:r>
            <a:br>
              <a:rPr lang="en-US" sz="2400" dirty="0"/>
            </a:br>
            <a:r>
              <a:rPr lang="en-US" sz="2400" dirty="0"/>
              <a:t>(SA) is a key part of modern </a:t>
            </a:r>
            <a:br>
              <a:rPr lang="en-US" sz="2400" dirty="0"/>
            </a:br>
            <a:r>
              <a:rPr lang="en-US" sz="2400" dirty="0"/>
              <a:t>warfare, law enforcement, </a:t>
            </a:r>
            <a:br>
              <a:rPr lang="en-US" sz="2400" dirty="0"/>
            </a:br>
            <a:r>
              <a:rPr lang="en-US" sz="2400" dirty="0"/>
              <a:t>humanitarian missions, etc.</a:t>
            </a:r>
          </a:p>
          <a:p>
            <a:pPr marL="342900" indent="-342900">
              <a:buFont typeface="Wingdings" panose="05000000000000000000" pitchFamily="2" charset="2"/>
              <a:buChar char=""/>
            </a:pPr>
            <a:r>
              <a:rPr lang="en-US" sz="2400" dirty="0"/>
              <a:t>SA is characterized by </a:t>
            </a:r>
          </a:p>
          <a:p>
            <a:pPr marL="569913" lvl="1" indent="-342900">
              <a:buFont typeface="Arial" panose="020B0604020202020204" pitchFamily="34" charset="0"/>
              <a:buChar char="―"/>
            </a:pPr>
            <a:r>
              <a:rPr lang="en-US" sz="2000" dirty="0">
                <a:solidFill>
                  <a:schemeClr val="tx1"/>
                </a:solidFill>
              </a:rPr>
              <a:t>Diverse and changing use </a:t>
            </a:r>
            <a:br>
              <a:rPr lang="en-US" sz="2000" dirty="0">
                <a:solidFill>
                  <a:schemeClr val="tx1"/>
                </a:solidFill>
              </a:rPr>
            </a:br>
            <a:r>
              <a:rPr lang="en-US" sz="2000" dirty="0">
                <a:solidFill>
                  <a:schemeClr val="tx1"/>
                </a:solidFill>
              </a:rPr>
              <a:t>cases and requirements</a:t>
            </a:r>
          </a:p>
          <a:p>
            <a:pPr marL="569913" lvl="1" indent="-342900">
              <a:buFont typeface="Arial" panose="020B0604020202020204" pitchFamily="34" charset="0"/>
              <a:buChar char="―"/>
            </a:pPr>
            <a:r>
              <a:rPr lang="en-US" sz="2000" dirty="0">
                <a:solidFill>
                  <a:schemeClr val="tx1"/>
                </a:solidFill>
              </a:rPr>
              <a:t>Many and changing operating </a:t>
            </a:r>
            <a:r>
              <a:rPr lang="en-US" sz="2000" dirty="0" smtClean="0">
                <a:solidFill>
                  <a:schemeClr val="tx1"/>
                </a:solidFill>
              </a:rPr>
              <a:t/>
            </a:r>
            <a:br>
              <a:rPr lang="en-US" sz="2000" dirty="0" smtClean="0">
                <a:solidFill>
                  <a:schemeClr val="tx1"/>
                </a:solidFill>
              </a:rPr>
            </a:br>
            <a:r>
              <a:rPr lang="en-US" sz="2000" dirty="0" smtClean="0">
                <a:solidFill>
                  <a:schemeClr val="tx1"/>
                </a:solidFill>
              </a:rPr>
              <a:t>environments</a:t>
            </a:r>
            <a:endParaRPr lang="en-US" sz="2000" dirty="0">
              <a:solidFill>
                <a:schemeClr val="tx1"/>
              </a:solidFill>
            </a:endParaRPr>
          </a:p>
          <a:p>
            <a:pPr marL="569913" lvl="1" indent="-342900">
              <a:buFont typeface="Arial" panose="020B0604020202020204" pitchFamily="34" charset="0"/>
              <a:buChar char="―"/>
            </a:pPr>
            <a:r>
              <a:rPr lang="en-US" sz="2000" dirty="0">
                <a:solidFill>
                  <a:schemeClr val="tx1"/>
                </a:solidFill>
              </a:rPr>
              <a:t>Long lifecycle in a fast evolving ecosystem</a:t>
            </a:r>
          </a:p>
          <a:p>
            <a:pPr marL="342900" indent="-342900">
              <a:buFont typeface="Wingdings" panose="05000000000000000000" pitchFamily="2" charset="2"/>
              <a:buChar char=""/>
            </a:pPr>
            <a:r>
              <a:rPr lang="en-US" sz="2400" dirty="0" err="1"/>
              <a:t>IMMoRTALS</a:t>
            </a:r>
            <a:r>
              <a:rPr lang="en-US" sz="2400" dirty="0"/>
              <a:t> will develop, demonstrate and evaluate technology to make software evolve in this context</a:t>
            </a:r>
          </a:p>
        </p:txBody>
      </p:sp>
      <p:pic>
        <p:nvPicPr>
          <p:cNvPr id="4" name="Content Placeholder 3" descr="Phone overloaded.jpg"/>
          <p:cNvPicPr>
            <a:picLocks noChangeAspect="1"/>
          </p:cNvPicPr>
          <p:nvPr/>
        </p:nvPicPr>
        <p:blipFill>
          <a:blip r:embed="rId2" cstate="print"/>
          <a:stretch>
            <a:fillRect/>
          </a:stretch>
        </p:blipFill>
        <p:spPr bwMode="gray">
          <a:xfrm>
            <a:off x="4806069" y="984158"/>
            <a:ext cx="4334088" cy="3346379"/>
          </a:xfrm>
          <a:prstGeom prst="rect">
            <a:avLst/>
          </a:prstGeom>
          <a:noFill/>
          <a:ln w="9525">
            <a:noFill/>
            <a:miter lim="800000"/>
            <a:headEnd/>
            <a:tailEnd/>
          </a:ln>
          <a:effectLst/>
        </p:spPr>
      </p:pic>
    </p:spTree>
    <p:extLst>
      <p:ext uri="{BB962C8B-B14F-4D97-AF65-F5344CB8AC3E}">
        <p14:creationId xmlns:p14="http://schemas.microsoft.com/office/powerpoint/2010/main" val="53898168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Overview of </a:t>
            </a:r>
            <a:r>
              <a:rPr lang="en-US" dirty="0" err="1" smtClean="0"/>
              <a:t>IMMoRTALS</a:t>
            </a:r>
            <a:r>
              <a:rPr lang="en-US" dirty="0" smtClean="0"/>
              <a:t> Approach</a:t>
            </a:r>
            <a:endParaRPr lang="en-US" dirty="0"/>
          </a:p>
        </p:txBody>
      </p:sp>
      <p:pic>
        <p:nvPicPr>
          <p:cNvPr id="8" name="Picture 7"/>
          <p:cNvPicPr>
            <a:picLocks noChangeAspect="1"/>
          </p:cNvPicPr>
          <p:nvPr/>
        </p:nvPicPr>
        <p:blipFill>
          <a:blip r:embed="rId3"/>
          <a:stretch>
            <a:fillRect/>
          </a:stretch>
        </p:blipFill>
        <p:spPr>
          <a:xfrm>
            <a:off x="91440" y="1032485"/>
            <a:ext cx="8961120" cy="4880843"/>
          </a:xfrm>
          <a:prstGeom prst="rect">
            <a:avLst/>
          </a:prstGeom>
        </p:spPr>
      </p:pic>
    </p:spTree>
    <p:extLst>
      <p:ext uri="{BB962C8B-B14F-4D97-AF65-F5344CB8AC3E}">
        <p14:creationId xmlns:p14="http://schemas.microsoft.com/office/powerpoint/2010/main" val="75031794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onut 11"/>
          <p:cNvSpPr/>
          <p:nvPr/>
        </p:nvSpPr>
        <p:spPr bwMode="auto">
          <a:xfrm>
            <a:off x="1676400" y="773722"/>
            <a:ext cx="5205045" cy="4876801"/>
          </a:xfrm>
          <a:prstGeom prst="donut">
            <a:avLst/>
          </a:prstGeom>
          <a:ln>
            <a:solidFill>
              <a:schemeClr val="bg1">
                <a:lumMod val="75000"/>
              </a:schemeClr>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 name="Title 1"/>
          <p:cNvSpPr>
            <a:spLocks noGrp="1"/>
          </p:cNvSpPr>
          <p:nvPr>
            <p:ph type="title"/>
          </p:nvPr>
        </p:nvSpPr>
        <p:spPr>
          <a:xfrm>
            <a:off x="339969" y="141062"/>
            <a:ext cx="8153400" cy="282129"/>
          </a:xfrm>
        </p:spPr>
        <p:txBody>
          <a:bodyPr/>
          <a:lstStyle/>
          <a:p>
            <a:pPr algn="ctr"/>
            <a:r>
              <a:rPr lang="en-US" sz="2000" dirty="0" smtClean="0"/>
              <a:t>Dimensions of Mission-Specific Tactical Situation Awareness*</a:t>
            </a:r>
            <a:endParaRPr lang="en-US" sz="2000" dirty="0"/>
          </a:p>
        </p:txBody>
      </p:sp>
      <p:sp>
        <p:nvSpPr>
          <p:cNvPr id="5" name="Rounded Rectangle 4"/>
          <p:cNvSpPr/>
          <p:nvPr/>
        </p:nvSpPr>
        <p:spPr bwMode="auto">
          <a:xfrm>
            <a:off x="1395220" y="905809"/>
            <a:ext cx="2121876" cy="117230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0" tIns="0" rIns="0" bIns="0" numCol="1" rtlCol="0" anchor="ctr" anchorCtr="0" compatLnSpc="1">
            <a:prstTxWarp prst="textNoShape">
              <a:avLst/>
            </a:prstTxWarp>
          </a:bodyPr>
          <a:lstStyle/>
          <a:p>
            <a:pPr>
              <a:spcBef>
                <a:spcPct val="50000"/>
              </a:spcBef>
              <a:buFontTx/>
              <a:buNone/>
            </a:pPr>
            <a:r>
              <a:rPr lang="en-US" sz="1200" b="1" dirty="0" smtClean="0">
                <a:ea typeface="ＭＳ Ｐゴシック" pitchFamily="1" charset="-128"/>
              </a:rPr>
              <a:t>Mission</a:t>
            </a:r>
          </a:p>
          <a:p>
            <a:pPr>
              <a:spcBef>
                <a:spcPct val="50000"/>
              </a:spcBef>
              <a:buFont typeface="Arial" pitchFamily="34" charset="0"/>
              <a:buChar char="•"/>
            </a:pPr>
            <a:r>
              <a:rPr lang="en-US" sz="1200" b="1" dirty="0" smtClean="0">
                <a:ea typeface="ＭＳ Ｐゴシック" pitchFamily="1" charset="-128"/>
              </a:rPr>
              <a:t> </a:t>
            </a:r>
            <a:r>
              <a:rPr lang="en-US" sz="1200" dirty="0" smtClean="0">
                <a:solidFill>
                  <a:schemeClr val="tx1"/>
                </a:solidFill>
                <a:ea typeface="ＭＳ Ｐゴシック" pitchFamily="1" charset="-128"/>
              </a:rPr>
              <a:t>ISR</a:t>
            </a:r>
          </a:p>
          <a:p>
            <a:pPr>
              <a:spcBef>
                <a:spcPct val="50000"/>
              </a:spcBef>
              <a:buFont typeface="Arial" pitchFamily="34" charset="0"/>
              <a:buChar char="•"/>
            </a:pPr>
            <a:r>
              <a:rPr lang="en-US" sz="1200" dirty="0" smtClean="0">
                <a:solidFill>
                  <a:schemeClr val="tx1"/>
                </a:solidFill>
                <a:ea typeface="ＭＳ Ｐゴシック" pitchFamily="1" charset="-128"/>
              </a:rPr>
              <a:t> Search and Rescue</a:t>
            </a:r>
          </a:p>
          <a:p>
            <a:pPr>
              <a:spcBef>
                <a:spcPct val="50000"/>
              </a:spcBef>
              <a:buFont typeface="Arial" pitchFamily="34" charset="0"/>
              <a:buChar char="•"/>
            </a:pPr>
            <a:r>
              <a:rPr lang="en-US" sz="1200" dirty="0" smtClean="0">
                <a:ea typeface="ＭＳ Ｐゴシック" pitchFamily="1" charset="-128"/>
              </a:rPr>
              <a:t> Supply</a:t>
            </a:r>
          </a:p>
        </p:txBody>
      </p:sp>
      <p:sp>
        <p:nvSpPr>
          <p:cNvPr id="6" name="Rounded Rectangle 5"/>
          <p:cNvSpPr/>
          <p:nvPr/>
        </p:nvSpPr>
        <p:spPr bwMode="auto">
          <a:xfrm>
            <a:off x="3297996" y="2687466"/>
            <a:ext cx="1992923" cy="996465"/>
          </a:xfrm>
          <a:prstGeom prst="roundRect">
            <a:avLst/>
          </a:prstGeom>
          <a:ln w="9525">
            <a:solidFill>
              <a:srgbClr val="0062FF"/>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0" tIns="0" rIns="0" bIns="0" numCol="1" rtlCol="0" anchor="ctr" anchorCtr="0" compatLnSpc="1">
            <a:prstTxWarp prst="textNoShape">
              <a:avLst/>
            </a:prstTxWarp>
          </a:bodyPr>
          <a:lstStyle/>
          <a:p>
            <a:pPr marL="0" marR="0" indent="0" defTabSz="914400" rtl="0" eaLnBrk="1" fontAlgn="base" latinLnBrk="0" hangingPunct="1">
              <a:lnSpc>
                <a:spcPct val="100000"/>
              </a:lnSpc>
              <a:spcBef>
                <a:spcPct val="5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ea typeface="ＭＳ Ｐゴシック" pitchFamily="1" charset="-128"/>
              </a:rPr>
              <a:t>Location</a:t>
            </a:r>
          </a:p>
          <a:p>
            <a:pPr marL="0" marR="0" indent="0" defTabSz="914400" rtl="0" eaLnBrk="1" fontAlgn="base" latinLnBrk="0" hangingPunct="1">
              <a:lnSpc>
                <a:spcPct val="100000"/>
              </a:lnSpc>
              <a:spcBef>
                <a:spcPct val="50000"/>
              </a:spcBef>
              <a:spcAft>
                <a:spcPct val="0"/>
              </a:spcAft>
              <a:buClrTx/>
              <a:buSzTx/>
              <a:buFont typeface="Arial" pitchFamily="34" charset="0"/>
              <a:buChar char="•"/>
              <a:tabLst/>
            </a:pPr>
            <a:r>
              <a:rPr lang="en-US" sz="1200" dirty="0" smtClean="0">
                <a:ea typeface="ＭＳ Ｐゴシック" pitchFamily="1" charset="-128"/>
              </a:rPr>
              <a:t> Geo coordinates</a:t>
            </a:r>
          </a:p>
          <a:p>
            <a:pPr marL="0" marR="0" indent="0" defTabSz="914400" rtl="0" eaLnBrk="1" fontAlgn="base" latinLnBrk="0" hangingPunct="1">
              <a:lnSpc>
                <a:spcPct val="100000"/>
              </a:lnSpc>
              <a:spcBef>
                <a:spcPct val="50000"/>
              </a:spcBef>
              <a:spcAft>
                <a:spcPct val="0"/>
              </a:spcAft>
              <a:buClrTx/>
              <a:buSzTx/>
              <a:buFont typeface="Arial" pitchFamily="34" charset="0"/>
              <a:buChar char="•"/>
              <a:tabLst/>
            </a:pPr>
            <a:r>
              <a:rPr kumimoji="0" lang="en-US" sz="1200" i="0" u="none" strike="noStrike" cap="none" normalizeH="0" baseline="0" dirty="0" smtClean="0">
                <a:ln>
                  <a:noFill/>
                </a:ln>
                <a:solidFill>
                  <a:schemeClr val="tx1"/>
                </a:solidFill>
                <a:effectLst/>
                <a:latin typeface="Arial" charset="0"/>
                <a:ea typeface="ＭＳ Ｐゴシック" pitchFamily="1" charset="-128"/>
              </a:rPr>
              <a:t> Terrain/buildings (images)</a:t>
            </a:r>
          </a:p>
        </p:txBody>
      </p:sp>
      <p:sp>
        <p:nvSpPr>
          <p:cNvPr id="7" name="Rounded Rectangle 6"/>
          <p:cNvSpPr/>
          <p:nvPr/>
        </p:nvSpPr>
        <p:spPr bwMode="auto">
          <a:xfrm>
            <a:off x="6002216" y="2714465"/>
            <a:ext cx="2274275" cy="1148862"/>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0" tIns="0" rIns="0" bIns="0" numCol="1" rtlCol="0" anchor="ctr" anchorCtr="0" compatLnSpc="1">
            <a:prstTxWarp prst="textNoShape">
              <a:avLst/>
            </a:prstTxWarp>
          </a:bodyPr>
          <a:lstStyle/>
          <a:p>
            <a:pPr marL="0" marR="0" indent="0" defTabSz="914400" rtl="0" eaLnBrk="1" fontAlgn="base" latinLnBrk="0" hangingPunct="1">
              <a:lnSpc>
                <a:spcPct val="100000"/>
              </a:lnSpc>
              <a:spcBef>
                <a:spcPct val="5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ea typeface="ＭＳ Ｐゴシック" pitchFamily="1" charset="-128"/>
              </a:rPr>
              <a:t>Surrounding</a:t>
            </a:r>
          </a:p>
          <a:p>
            <a:pPr marL="0" marR="0" indent="0" defTabSz="914400" rtl="0" eaLnBrk="1" fontAlgn="base" latinLnBrk="0" hangingPunct="1">
              <a:lnSpc>
                <a:spcPct val="100000"/>
              </a:lnSpc>
              <a:spcBef>
                <a:spcPct val="50000"/>
              </a:spcBef>
              <a:spcAft>
                <a:spcPct val="0"/>
              </a:spcAft>
              <a:buClrTx/>
              <a:buSzTx/>
              <a:buFont typeface="Arial" pitchFamily="34" charset="0"/>
              <a:buChar char="•"/>
              <a:tabLst/>
            </a:pPr>
            <a:r>
              <a:rPr kumimoji="0" lang="en-US" sz="1200" i="0" u="none" strike="noStrike" cap="none" normalizeH="0" baseline="0" dirty="0" smtClean="0">
                <a:ln>
                  <a:noFill/>
                </a:ln>
                <a:solidFill>
                  <a:schemeClr val="tx1"/>
                </a:solidFill>
                <a:effectLst/>
                <a:latin typeface="Arial" charset="0"/>
                <a:ea typeface="ＭＳ Ｐゴシック" pitchFamily="1" charset="-128"/>
              </a:rPr>
              <a:t> No</a:t>
            </a:r>
            <a:r>
              <a:rPr kumimoji="0" lang="en-US" sz="1200" i="0" u="none" strike="noStrike" cap="none" normalizeH="0" dirty="0" smtClean="0">
                <a:ln>
                  <a:noFill/>
                </a:ln>
                <a:solidFill>
                  <a:schemeClr val="tx1"/>
                </a:solidFill>
                <a:effectLst/>
                <a:latin typeface="Arial" charset="0"/>
                <a:ea typeface="ＭＳ Ｐゴシック" pitchFamily="1" charset="-128"/>
              </a:rPr>
              <a:t> contact, taking fire</a:t>
            </a:r>
          </a:p>
          <a:p>
            <a:pPr>
              <a:spcBef>
                <a:spcPct val="50000"/>
              </a:spcBef>
              <a:buFont typeface="Arial" pitchFamily="34" charset="0"/>
              <a:buChar char="•"/>
            </a:pPr>
            <a:r>
              <a:rPr lang="en-US" sz="1200" dirty="0" smtClean="0">
                <a:ea typeface="ＭＳ Ｐゴシック" pitchFamily="1" charset="-128"/>
              </a:rPr>
              <a:t> Red/blue forces</a:t>
            </a:r>
          </a:p>
          <a:p>
            <a:pPr>
              <a:spcBef>
                <a:spcPct val="50000"/>
              </a:spcBef>
              <a:buFont typeface="Arial" pitchFamily="34" charset="0"/>
              <a:buChar char="•"/>
            </a:pPr>
            <a:r>
              <a:rPr kumimoji="0" lang="en-US" sz="1200" i="0" u="none" strike="noStrike" cap="none" normalizeH="0" baseline="0" dirty="0">
                <a:ln>
                  <a:noFill/>
                </a:ln>
                <a:solidFill>
                  <a:schemeClr val="tx1"/>
                </a:solidFill>
                <a:effectLst/>
                <a:latin typeface="Arial" charset="0"/>
                <a:ea typeface="ＭＳ Ｐゴシック" pitchFamily="1" charset="-128"/>
              </a:rPr>
              <a:t> </a:t>
            </a:r>
            <a:r>
              <a:rPr lang="en-US" sz="1200" dirty="0" smtClean="0">
                <a:solidFill>
                  <a:schemeClr val="tx1"/>
                </a:solidFill>
                <a:latin typeface="Arial" charset="0"/>
                <a:ea typeface="ＭＳ Ｐゴシック" pitchFamily="1" charset="-128"/>
              </a:rPr>
              <a:t>Risk Estimated Distance</a:t>
            </a:r>
            <a:endParaRPr kumimoji="0" lang="en-US" sz="1200" i="0" u="none" strike="noStrike" cap="none" normalizeH="0" baseline="0" dirty="0" smtClean="0">
              <a:ln>
                <a:noFill/>
              </a:ln>
              <a:solidFill>
                <a:schemeClr val="tx1"/>
              </a:solidFill>
              <a:effectLst/>
              <a:latin typeface="Arial" charset="0"/>
              <a:ea typeface="ＭＳ Ｐゴシック" pitchFamily="1" charset="-128"/>
            </a:endParaRPr>
          </a:p>
        </p:txBody>
      </p:sp>
      <p:sp>
        <p:nvSpPr>
          <p:cNvPr id="8" name="Rounded Rectangle 7"/>
          <p:cNvSpPr/>
          <p:nvPr/>
        </p:nvSpPr>
        <p:spPr bwMode="auto">
          <a:xfrm>
            <a:off x="5076088" y="4700953"/>
            <a:ext cx="2286004" cy="1101973"/>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0" tIns="0" rIns="0" bIns="0" numCol="1" rtlCol="0" anchor="ctr" anchorCtr="0" compatLnSpc="1">
            <a:prstTxWarp prst="textNoShape">
              <a:avLst/>
            </a:prstTxWarp>
          </a:bodyPr>
          <a:lstStyle/>
          <a:p>
            <a:pPr marL="0" marR="0" indent="0" defTabSz="914400" rtl="0" eaLnBrk="1" fontAlgn="base" latinLnBrk="0" hangingPunct="1">
              <a:lnSpc>
                <a:spcPct val="100000"/>
              </a:lnSpc>
              <a:spcBef>
                <a:spcPct val="5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ea typeface="ＭＳ Ｐゴシック" pitchFamily="1" charset="-128"/>
              </a:rPr>
              <a:t>Movement</a:t>
            </a:r>
          </a:p>
          <a:p>
            <a:pPr marL="0" marR="0" indent="0" defTabSz="914400" rtl="0" eaLnBrk="1" fontAlgn="base" latinLnBrk="0" hangingPunct="1">
              <a:lnSpc>
                <a:spcPct val="100000"/>
              </a:lnSpc>
              <a:spcBef>
                <a:spcPct val="50000"/>
              </a:spcBef>
              <a:spcAft>
                <a:spcPct val="0"/>
              </a:spcAft>
              <a:buClrTx/>
              <a:buSzTx/>
              <a:buFont typeface="Arial" pitchFamily="34" charset="0"/>
              <a:buChar char="•"/>
              <a:tabLst/>
            </a:pPr>
            <a:r>
              <a:rPr kumimoji="0" lang="en-US" sz="1200" i="0" u="none" strike="noStrike" cap="none" normalizeH="0" dirty="0" smtClean="0">
                <a:ln>
                  <a:noFill/>
                </a:ln>
                <a:solidFill>
                  <a:schemeClr val="tx1"/>
                </a:solidFill>
                <a:effectLst/>
                <a:latin typeface="Arial" charset="0"/>
                <a:ea typeface="ＭＳ Ｐゴシック" pitchFamily="1" charset="-128"/>
              </a:rPr>
              <a:t> Tracks</a:t>
            </a:r>
          </a:p>
          <a:p>
            <a:pPr marL="0" marR="0" indent="0" defTabSz="914400" rtl="0" eaLnBrk="1" fontAlgn="base" latinLnBrk="0" hangingPunct="1">
              <a:lnSpc>
                <a:spcPct val="100000"/>
              </a:lnSpc>
              <a:spcBef>
                <a:spcPct val="50000"/>
              </a:spcBef>
              <a:spcAft>
                <a:spcPct val="0"/>
              </a:spcAft>
              <a:buClrTx/>
              <a:buSzTx/>
              <a:buFont typeface="Arial" pitchFamily="34" charset="0"/>
              <a:buChar char="•"/>
              <a:tabLst/>
            </a:pPr>
            <a:r>
              <a:rPr lang="en-US" sz="1200" baseline="0" dirty="0" smtClean="0">
                <a:ea typeface="ＭＳ Ｐゴシック" pitchFamily="1" charset="-128"/>
              </a:rPr>
              <a:t> </a:t>
            </a:r>
            <a:r>
              <a:rPr lang="en-US" sz="1200" baseline="0" dirty="0" smtClean="0">
                <a:solidFill>
                  <a:schemeClr val="tx1"/>
                </a:solidFill>
                <a:ea typeface="ＭＳ Ｐゴシック" pitchFamily="1" charset="-128"/>
              </a:rPr>
              <a:t>Planned/observed </a:t>
            </a:r>
            <a:r>
              <a:rPr lang="en-US" sz="1200" dirty="0">
                <a:solidFill>
                  <a:schemeClr val="tx1"/>
                </a:solidFill>
                <a:ea typeface="ＭＳ Ｐゴシック" pitchFamily="1" charset="-128"/>
              </a:rPr>
              <a:t>r</a:t>
            </a:r>
            <a:r>
              <a:rPr lang="en-US" sz="1200" baseline="0" dirty="0" smtClean="0">
                <a:solidFill>
                  <a:schemeClr val="tx1"/>
                </a:solidFill>
                <a:ea typeface="ＭＳ Ｐゴシック" pitchFamily="1" charset="-128"/>
              </a:rPr>
              <a:t>outes</a:t>
            </a:r>
          </a:p>
          <a:p>
            <a:pPr>
              <a:spcBef>
                <a:spcPct val="50000"/>
              </a:spcBef>
              <a:buFont typeface="Arial" pitchFamily="34" charset="0"/>
              <a:buChar char="•"/>
            </a:pPr>
            <a:r>
              <a:rPr lang="en-US" sz="1200" dirty="0" smtClean="0">
                <a:ea typeface="ＭＳ Ｐゴシック" pitchFamily="1" charset="-128"/>
              </a:rPr>
              <a:t> Velocity</a:t>
            </a:r>
            <a:endParaRPr kumimoji="0" lang="en-US" sz="1200" i="0" u="none" strike="noStrike" cap="none" normalizeH="0" baseline="0" dirty="0" smtClean="0">
              <a:ln>
                <a:noFill/>
              </a:ln>
              <a:solidFill>
                <a:schemeClr val="tx1"/>
              </a:solidFill>
              <a:effectLst/>
              <a:latin typeface="Arial" charset="0"/>
              <a:ea typeface="ＭＳ Ｐゴシック" pitchFamily="1" charset="-128"/>
            </a:endParaRPr>
          </a:p>
        </p:txBody>
      </p:sp>
      <p:sp>
        <p:nvSpPr>
          <p:cNvPr id="9" name="Rounded Rectangle 8"/>
          <p:cNvSpPr/>
          <p:nvPr/>
        </p:nvSpPr>
        <p:spPr bwMode="auto">
          <a:xfrm>
            <a:off x="1411383" y="4745535"/>
            <a:ext cx="2028092" cy="103163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0" tIns="0" rIns="0" bIns="0" numCol="1" rtlCol="0" anchor="ctr" anchorCtr="0" compatLnSpc="1">
            <a:prstTxWarp prst="textNoShape">
              <a:avLst/>
            </a:prstTxWarp>
          </a:bodyPr>
          <a:lstStyle/>
          <a:p>
            <a:pPr marL="0" marR="0" indent="0" defTabSz="914400" rtl="0" eaLnBrk="1" fontAlgn="base" latinLnBrk="0" hangingPunct="1">
              <a:lnSpc>
                <a:spcPct val="100000"/>
              </a:lnSpc>
              <a:spcBef>
                <a:spcPct val="5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ea typeface="ＭＳ Ｐゴシック" pitchFamily="1" charset="-128"/>
              </a:rPr>
              <a:t>Equipment</a:t>
            </a:r>
          </a:p>
          <a:p>
            <a:pPr marL="0" marR="0" indent="0" defTabSz="914400" rtl="0" eaLnBrk="1" fontAlgn="base" latinLnBrk="0" hangingPunct="1">
              <a:lnSpc>
                <a:spcPct val="100000"/>
              </a:lnSpc>
              <a:spcBef>
                <a:spcPct val="50000"/>
              </a:spcBef>
              <a:spcAft>
                <a:spcPct val="0"/>
              </a:spcAft>
              <a:buClrTx/>
              <a:buSzTx/>
              <a:buFont typeface="Arial" pitchFamily="34" charset="0"/>
              <a:buChar char="•"/>
              <a:tabLst/>
            </a:pPr>
            <a:r>
              <a:rPr lang="en-US" sz="1200" dirty="0" smtClean="0">
                <a:ea typeface="ＭＳ Ｐゴシック" pitchFamily="1" charset="-128"/>
              </a:rPr>
              <a:t> Battery &amp; load</a:t>
            </a:r>
          </a:p>
          <a:p>
            <a:pPr marL="0" marR="0" indent="0" defTabSz="914400" rtl="0" eaLnBrk="1" fontAlgn="base" latinLnBrk="0" hangingPunct="1">
              <a:lnSpc>
                <a:spcPct val="100000"/>
              </a:lnSpc>
              <a:spcBef>
                <a:spcPct val="50000"/>
              </a:spcBef>
              <a:spcAft>
                <a:spcPct val="0"/>
              </a:spcAft>
              <a:buClrTx/>
              <a:buSzTx/>
              <a:buFont typeface="Arial" pitchFamily="34" charset="0"/>
              <a:buChar char="•"/>
              <a:tabLst/>
            </a:pPr>
            <a:r>
              <a:rPr kumimoji="0" lang="en-US" sz="1200" i="0" u="none" strike="noStrike" cap="none" normalizeH="0" baseline="0" dirty="0" smtClean="0">
                <a:ln>
                  <a:noFill/>
                </a:ln>
                <a:solidFill>
                  <a:schemeClr val="tx1"/>
                </a:solidFill>
                <a:effectLst/>
                <a:latin typeface="Arial" charset="0"/>
                <a:ea typeface="ＭＳ Ｐゴシック" pitchFamily="1" charset="-128"/>
              </a:rPr>
              <a:t> Fuel </a:t>
            </a:r>
          </a:p>
          <a:p>
            <a:pPr marL="0" marR="0" indent="0" defTabSz="914400" rtl="0" eaLnBrk="1" fontAlgn="base" latinLnBrk="0" hangingPunct="1">
              <a:lnSpc>
                <a:spcPct val="100000"/>
              </a:lnSpc>
              <a:spcBef>
                <a:spcPct val="50000"/>
              </a:spcBef>
              <a:spcAft>
                <a:spcPct val="0"/>
              </a:spcAft>
              <a:buClrTx/>
              <a:buSzTx/>
              <a:buFont typeface="Arial" pitchFamily="34" charset="0"/>
              <a:buChar char="•"/>
              <a:tabLst/>
            </a:pPr>
            <a:r>
              <a:rPr lang="en-US" sz="1200" dirty="0">
                <a:solidFill>
                  <a:schemeClr val="tx1"/>
                </a:solidFill>
                <a:latin typeface="Arial" charset="0"/>
                <a:ea typeface="ＭＳ Ｐゴシック" pitchFamily="1" charset="-128"/>
              </a:rPr>
              <a:t> </a:t>
            </a:r>
            <a:r>
              <a:rPr lang="en-US" sz="1200" dirty="0" smtClean="0">
                <a:solidFill>
                  <a:schemeClr val="tx1"/>
                </a:solidFill>
                <a:latin typeface="Arial" charset="0"/>
                <a:ea typeface="ＭＳ Ｐゴシック" pitchFamily="1" charset="-128"/>
              </a:rPr>
              <a:t>A</a:t>
            </a:r>
            <a:r>
              <a:rPr kumimoji="0" lang="en-US" sz="1200" i="0" u="none" strike="noStrike" cap="none" normalizeH="0" baseline="0" dirty="0" smtClean="0">
                <a:ln>
                  <a:noFill/>
                </a:ln>
                <a:solidFill>
                  <a:schemeClr val="tx1"/>
                </a:solidFill>
                <a:effectLst/>
                <a:latin typeface="Arial" charset="0"/>
                <a:ea typeface="ＭＳ Ｐゴシック" pitchFamily="1" charset="-128"/>
              </a:rPr>
              <a:t>mmunition</a:t>
            </a:r>
          </a:p>
        </p:txBody>
      </p:sp>
      <p:sp>
        <p:nvSpPr>
          <p:cNvPr id="10" name="Rounded Rectangle 9"/>
          <p:cNvSpPr/>
          <p:nvPr/>
        </p:nvSpPr>
        <p:spPr bwMode="auto">
          <a:xfrm>
            <a:off x="339969" y="2753103"/>
            <a:ext cx="2438399" cy="1301263"/>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0" tIns="0" rIns="0" bIns="0" numCol="1" rtlCol="0" anchor="ctr" anchorCtr="0" compatLnSpc="1">
            <a:prstTxWarp prst="textNoShape">
              <a:avLst/>
            </a:prstTxWarp>
          </a:bodyPr>
          <a:lstStyle/>
          <a:p>
            <a:pPr marL="0" marR="0" indent="0" defTabSz="914400" rtl="0" eaLnBrk="1" fontAlgn="base" latinLnBrk="0" hangingPunct="1">
              <a:lnSpc>
                <a:spcPct val="100000"/>
              </a:lnSpc>
              <a:spcBef>
                <a:spcPct val="5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ea typeface="ＭＳ Ｐゴシック" pitchFamily="1" charset="-128"/>
              </a:rPr>
              <a:t>Policy</a:t>
            </a:r>
          </a:p>
          <a:p>
            <a:pPr marL="0" marR="0" indent="0" defTabSz="914400" rtl="0" eaLnBrk="1" fontAlgn="base" latinLnBrk="0" hangingPunct="1">
              <a:lnSpc>
                <a:spcPct val="100000"/>
              </a:lnSpc>
              <a:spcBef>
                <a:spcPct val="50000"/>
              </a:spcBef>
              <a:spcAft>
                <a:spcPct val="0"/>
              </a:spcAft>
              <a:buClrTx/>
              <a:buSzTx/>
              <a:buFont typeface="Arial" pitchFamily="34" charset="0"/>
              <a:buChar char="•"/>
              <a:tabLst/>
            </a:pPr>
            <a:r>
              <a:rPr lang="en-US" sz="1200" dirty="0" smtClean="0">
                <a:ea typeface="ＭＳ Ｐゴシック" pitchFamily="1" charset="-128"/>
              </a:rPr>
              <a:t> Organization policies</a:t>
            </a:r>
          </a:p>
          <a:p>
            <a:pPr marL="0" marR="0" indent="0" defTabSz="914400" rtl="0" eaLnBrk="1" fontAlgn="base" latinLnBrk="0" hangingPunct="1">
              <a:lnSpc>
                <a:spcPct val="100000"/>
              </a:lnSpc>
              <a:spcBef>
                <a:spcPct val="50000"/>
              </a:spcBef>
              <a:spcAft>
                <a:spcPct val="0"/>
              </a:spcAft>
              <a:buClrTx/>
              <a:buSzTx/>
              <a:buFont typeface="Arial" pitchFamily="34" charset="0"/>
              <a:buChar char="•"/>
              <a:tabLst/>
            </a:pPr>
            <a:r>
              <a:rPr lang="en-US" sz="1200" dirty="0" smtClean="0">
                <a:ea typeface="ＭＳ Ｐゴシック" pitchFamily="1" charset="-128"/>
              </a:rPr>
              <a:t> Operating procedures</a:t>
            </a:r>
          </a:p>
          <a:p>
            <a:pPr marL="0" marR="0" indent="0" defTabSz="914400" rtl="0" eaLnBrk="1" fontAlgn="base" latinLnBrk="0" hangingPunct="1">
              <a:lnSpc>
                <a:spcPct val="100000"/>
              </a:lnSpc>
              <a:spcBef>
                <a:spcPct val="50000"/>
              </a:spcBef>
              <a:spcAft>
                <a:spcPct val="0"/>
              </a:spcAft>
              <a:buClrTx/>
              <a:buSzTx/>
              <a:buFont typeface="Arial" pitchFamily="34" charset="0"/>
              <a:buChar char="•"/>
              <a:tabLst/>
            </a:pPr>
            <a:r>
              <a:rPr kumimoji="0" lang="en-US" sz="1200" i="0" u="none" strike="noStrike" cap="none" normalizeH="0" dirty="0" smtClean="0">
                <a:ln>
                  <a:noFill/>
                </a:ln>
                <a:solidFill>
                  <a:schemeClr val="tx1"/>
                </a:solidFill>
                <a:effectLst/>
                <a:latin typeface="Arial" charset="0"/>
                <a:ea typeface="ＭＳ Ｐゴシック" pitchFamily="1" charset="-128"/>
              </a:rPr>
              <a:t> Rules of engagement</a:t>
            </a:r>
          </a:p>
          <a:p>
            <a:pPr marL="0" marR="0" indent="0" defTabSz="914400" rtl="0" eaLnBrk="1" fontAlgn="base" latinLnBrk="0" hangingPunct="1">
              <a:lnSpc>
                <a:spcPct val="100000"/>
              </a:lnSpc>
              <a:spcBef>
                <a:spcPct val="50000"/>
              </a:spcBef>
              <a:spcAft>
                <a:spcPct val="0"/>
              </a:spcAft>
              <a:buClrTx/>
              <a:buSzTx/>
              <a:buFont typeface="Arial" pitchFamily="34" charset="0"/>
              <a:buChar char="•"/>
              <a:tabLst/>
            </a:pPr>
            <a:r>
              <a:rPr lang="en-US" sz="1200" baseline="0" dirty="0" smtClean="0">
                <a:ea typeface="ＭＳ Ｐゴシック" pitchFamily="1" charset="-128"/>
              </a:rPr>
              <a:t> Mission plans </a:t>
            </a:r>
            <a:endParaRPr kumimoji="0" lang="en-US" sz="1200" i="0" u="none" strike="noStrike" cap="none" normalizeH="0" baseline="0" dirty="0" smtClean="0">
              <a:ln>
                <a:noFill/>
              </a:ln>
              <a:solidFill>
                <a:schemeClr val="tx1"/>
              </a:solidFill>
              <a:effectLst/>
              <a:latin typeface="Arial" charset="0"/>
              <a:ea typeface="ＭＳ Ｐゴシック" pitchFamily="1" charset="-128"/>
            </a:endParaRPr>
          </a:p>
        </p:txBody>
      </p:sp>
      <p:sp>
        <p:nvSpPr>
          <p:cNvPr id="11" name="Rounded Rectangle 10"/>
          <p:cNvSpPr/>
          <p:nvPr/>
        </p:nvSpPr>
        <p:spPr bwMode="auto">
          <a:xfrm>
            <a:off x="4994022" y="755884"/>
            <a:ext cx="2403230" cy="1277815"/>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0" tIns="0" rIns="0" bIns="0" numCol="1" rtlCol="0" anchor="ctr" anchorCtr="0" compatLnSpc="1">
            <a:prstTxWarp prst="textNoShape">
              <a:avLst/>
            </a:prstTxWarp>
          </a:bodyPr>
          <a:lstStyle/>
          <a:p>
            <a:pPr marL="0" marR="0" indent="0" defTabSz="914400" rtl="0" eaLnBrk="1" fontAlgn="base" latinLnBrk="0" hangingPunct="1">
              <a:lnSpc>
                <a:spcPct val="100000"/>
              </a:lnSpc>
              <a:spcBef>
                <a:spcPct val="50000"/>
              </a:spcBef>
              <a:spcAft>
                <a:spcPct val="0"/>
              </a:spcAft>
              <a:buClrTx/>
              <a:buSzTx/>
              <a:buFontTx/>
              <a:buNone/>
              <a:tabLst/>
            </a:pPr>
            <a:endParaRPr kumimoji="0" lang="en-US" sz="1200" b="1" i="0" u="none" strike="noStrike" cap="none" normalizeH="0" baseline="0" dirty="0" smtClean="0">
              <a:ln>
                <a:noFill/>
              </a:ln>
              <a:solidFill>
                <a:schemeClr val="tx1"/>
              </a:solidFill>
              <a:effectLst/>
              <a:latin typeface="Arial" charset="0"/>
              <a:ea typeface="ＭＳ Ｐゴシック" pitchFamily="1" charset="-128"/>
            </a:endParaRPr>
          </a:p>
          <a:p>
            <a:pPr marL="0" marR="0" indent="0" defTabSz="914400" rtl="0" eaLnBrk="1" fontAlgn="base" latinLnBrk="0" hangingPunct="1">
              <a:lnSpc>
                <a:spcPct val="100000"/>
              </a:lnSpc>
              <a:spcBef>
                <a:spcPct val="5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ea typeface="ＭＳ Ｐゴシック" pitchFamily="1" charset="-128"/>
              </a:rPr>
              <a:t>Climate</a:t>
            </a:r>
          </a:p>
          <a:p>
            <a:pPr marL="0" marR="0" indent="0" defTabSz="914400" rtl="0" eaLnBrk="1" fontAlgn="base" latinLnBrk="0" hangingPunct="1">
              <a:lnSpc>
                <a:spcPct val="100000"/>
              </a:lnSpc>
              <a:spcBef>
                <a:spcPct val="50000"/>
              </a:spcBef>
              <a:spcAft>
                <a:spcPct val="0"/>
              </a:spcAft>
              <a:buClrTx/>
              <a:buSzTx/>
              <a:buFont typeface="Arial" pitchFamily="34" charset="0"/>
              <a:buChar char="•"/>
              <a:tabLst/>
            </a:pPr>
            <a:r>
              <a:rPr lang="en-US" sz="1200" dirty="0" smtClean="0">
                <a:ea typeface="ＭＳ Ｐゴシック" pitchFamily="1" charset="-128"/>
              </a:rPr>
              <a:t> Visibility, rain, wind</a:t>
            </a:r>
          </a:p>
          <a:p>
            <a:pPr marL="0" marR="0" indent="0" defTabSz="914400" rtl="0" eaLnBrk="1" fontAlgn="base" latinLnBrk="0" hangingPunct="1">
              <a:lnSpc>
                <a:spcPct val="100000"/>
              </a:lnSpc>
              <a:spcBef>
                <a:spcPct val="50000"/>
              </a:spcBef>
              <a:spcAft>
                <a:spcPct val="0"/>
              </a:spcAft>
              <a:buClrTx/>
              <a:buSzTx/>
              <a:buFont typeface="Arial" pitchFamily="34" charset="0"/>
              <a:buChar char="•"/>
              <a:tabLst/>
            </a:pPr>
            <a:r>
              <a:rPr lang="en-US" sz="1200" dirty="0" smtClean="0">
                <a:ea typeface="ＭＳ Ｐゴシック" pitchFamily="1" charset="-128"/>
              </a:rPr>
              <a:t> Temperature</a:t>
            </a:r>
          </a:p>
          <a:p>
            <a:pPr marL="0" marR="0" indent="0" defTabSz="914400" rtl="0" eaLnBrk="1" fontAlgn="base" latinLnBrk="0" hangingPunct="1">
              <a:lnSpc>
                <a:spcPct val="100000"/>
              </a:lnSpc>
              <a:spcBef>
                <a:spcPct val="50000"/>
              </a:spcBef>
              <a:spcAft>
                <a:spcPct val="0"/>
              </a:spcAft>
              <a:buClrTx/>
              <a:buSzTx/>
              <a:buFont typeface="Arial" pitchFamily="34" charset="0"/>
              <a:buChar char="•"/>
              <a:tabLst/>
            </a:pPr>
            <a:r>
              <a:rPr lang="en-US" sz="1200" dirty="0" smtClean="0">
                <a:ea typeface="ＭＳ Ｐゴシック" pitchFamily="1" charset="-128"/>
              </a:rPr>
              <a:t> Current &amp; future</a:t>
            </a:r>
          </a:p>
          <a:p>
            <a:pPr marL="0" marR="0" indent="0" defTabSz="914400" rtl="0" eaLnBrk="1" fontAlgn="base" latinLnBrk="0" hangingPunct="1">
              <a:lnSpc>
                <a:spcPct val="100000"/>
              </a:lnSpc>
              <a:spcBef>
                <a:spcPct val="50000"/>
              </a:spcBef>
              <a:spcAft>
                <a:spcPct val="0"/>
              </a:spcAft>
              <a:buClrTx/>
              <a:buSzTx/>
              <a:buFont typeface="Arial" pitchFamily="34" charset="0"/>
              <a:buChar char="•"/>
              <a:tabLst/>
            </a:pPr>
            <a:endParaRPr lang="en-US" sz="1200" dirty="0" smtClean="0">
              <a:ea typeface="ＭＳ Ｐゴシック" pitchFamily="1" charset="-128"/>
            </a:endParaRPr>
          </a:p>
        </p:txBody>
      </p:sp>
      <p:sp>
        <p:nvSpPr>
          <p:cNvPr id="13" name="TextBox 12"/>
          <p:cNvSpPr txBox="1"/>
          <p:nvPr/>
        </p:nvSpPr>
        <p:spPr>
          <a:xfrm>
            <a:off x="257909" y="5873261"/>
            <a:ext cx="4806462" cy="230832"/>
          </a:xfrm>
          <a:prstGeom prst="rect">
            <a:avLst/>
          </a:prstGeom>
          <a:noFill/>
        </p:spPr>
        <p:txBody>
          <a:bodyPr wrap="square" rtlCol="0">
            <a:spAutoFit/>
          </a:bodyPr>
          <a:lstStyle/>
          <a:p>
            <a:pPr marL="0" lvl="1"/>
            <a:r>
              <a:rPr lang="en-US" sz="900" dirty="0" smtClean="0"/>
              <a:t>*Adapted from  Cognitive Radio Architecture Evolution, </a:t>
            </a:r>
            <a:r>
              <a:rPr lang="en-US" sz="900" dirty="0" err="1" smtClean="0"/>
              <a:t>Mitola</a:t>
            </a:r>
            <a:r>
              <a:rPr lang="en-US" sz="900" dirty="0" smtClean="0"/>
              <a:t>, IEEE, 2009</a:t>
            </a:r>
            <a:endParaRPr lang="en-US" sz="1000" dirty="0"/>
          </a:p>
        </p:txBody>
      </p:sp>
      <p:pic>
        <p:nvPicPr>
          <p:cNvPr id="1028" name="Picture 4"/>
          <p:cNvPicPr>
            <a:picLocks noChangeAspect="1" noChangeArrowheads="1"/>
          </p:cNvPicPr>
          <p:nvPr/>
        </p:nvPicPr>
        <p:blipFill>
          <a:blip r:embed="rId3" cstate="print"/>
          <a:srcRect/>
          <a:stretch>
            <a:fillRect/>
          </a:stretch>
        </p:blipFill>
        <p:spPr bwMode="auto">
          <a:xfrm>
            <a:off x="4644977" y="2384944"/>
            <a:ext cx="889488" cy="657719"/>
          </a:xfrm>
          <a:prstGeom prst="rect">
            <a:avLst/>
          </a:prstGeom>
          <a:noFill/>
          <a:ln w="9525">
            <a:solidFill>
              <a:srgbClr val="0070C0"/>
            </a:solidFill>
            <a:miter lim="800000"/>
            <a:headEnd/>
            <a:tailEnd/>
          </a:ln>
          <a:effectLst>
            <a:outerShdw blurRad="50800" dist="38100" dir="2700000" algn="tl" rotWithShape="0">
              <a:prstClr val="black">
                <a:alpha val="40000"/>
              </a:prstClr>
            </a:outerShdw>
          </a:effectLst>
        </p:spPr>
      </p:pic>
      <p:pic>
        <p:nvPicPr>
          <p:cNvPr id="1029" name="Picture 5"/>
          <p:cNvPicPr>
            <a:picLocks noChangeAspect="1" noChangeArrowheads="1"/>
          </p:cNvPicPr>
          <p:nvPr/>
        </p:nvPicPr>
        <p:blipFill>
          <a:blip r:embed="rId4" cstate="print"/>
          <a:srcRect/>
          <a:stretch>
            <a:fillRect/>
          </a:stretch>
        </p:blipFill>
        <p:spPr bwMode="auto">
          <a:xfrm>
            <a:off x="6691670" y="556591"/>
            <a:ext cx="1000124" cy="738554"/>
          </a:xfrm>
          <a:prstGeom prst="rect">
            <a:avLst/>
          </a:prstGeom>
          <a:noFill/>
          <a:ln w="9525">
            <a:solidFill>
              <a:srgbClr val="0070C0"/>
            </a:solidFill>
            <a:miter lim="800000"/>
            <a:headEnd/>
            <a:tailEnd/>
          </a:ln>
          <a:effectLst>
            <a:outerShdw blurRad="50800" dist="38100" dir="2700000" algn="tl" rotWithShape="0">
              <a:prstClr val="black">
                <a:alpha val="40000"/>
              </a:prstClr>
            </a:outerShdw>
          </a:effectLst>
        </p:spPr>
      </p:pic>
      <p:pic>
        <p:nvPicPr>
          <p:cNvPr id="1030" name="Picture 6"/>
          <p:cNvPicPr>
            <a:picLocks noChangeAspect="1" noChangeArrowheads="1"/>
          </p:cNvPicPr>
          <p:nvPr/>
        </p:nvPicPr>
        <p:blipFill>
          <a:blip r:embed="rId5" cstate="print"/>
          <a:srcRect/>
          <a:stretch>
            <a:fillRect/>
          </a:stretch>
        </p:blipFill>
        <p:spPr bwMode="auto">
          <a:xfrm>
            <a:off x="7666892" y="2488798"/>
            <a:ext cx="879231" cy="659424"/>
          </a:xfrm>
          <a:prstGeom prst="rect">
            <a:avLst/>
          </a:prstGeom>
          <a:noFill/>
          <a:ln w="9525">
            <a:solidFill>
              <a:srgbClr val="0070C0"/>
            </a:solidFill>
            <a:miter lim="800000"/>
            <a:headEnd/>
            <a:tailEnd/>
          </a:ln>
          <a:effectLst>
            <a:outerShdw blurRad="50800" dist="38100" dir="2700000" algn="tl" rotWithShape="0">
              <a:prstClr val="black">
                <a:alpha val="40000"/>
              </a:prstClr>
            </a:outerShdw>
          </a:effectLst>
        </p:spPr>
      </p:pic>
      <p:pic>
        <p:nvPicPr>
          <p:cNvPr id="1031" name="Picture 7"/>
          <p:cNvPicPr>
            <a:picLocks noChangeAspect="1" noChangeArrowheads="1"/>
          </p:cNvPicPr>
          <p:nvPr/>
        </p:nvPicPr>
        <p:blipFill>
          <a:blip r:embed="rId6" cstate="print"/>
          <a:srcRect/>
          <a:stretch>
            <a:fillRect/>
          </a:stretch>
        </p:blipFill>
        <p:spPr bwMode="auto">
          <a:xfrm>
            <a:off x="2741955" y="4565292"/>
            <a:ext cx="912446" cy="684335"/>
          </a:xfrm>
          <a:prstGeom prst="rect">
            <a:avLst/>
          </a:prstGeom>
          <a:noFill/>
          <a:ln w="9525">
            <a:solidFill>
              <a:srgbClr val="0070C0"/>
            </a:solidFill>
            <a:miter lim="800000"/>
            <a:headEnd/>
            <a:tailEnd/>
          </a:ln>
          <a:effectLst>
            <a:outerShdw blurRad="50800" dist="38100" dir="2700000" algn="tl" rotWithShape="0">
              <a:prstClr val="black">
                <a:alpha val="40000"/>
              </a:prstClr>
            </a:outerShdw>
          </a:effectLst>
        </p:spPr>
      </p:pic>
      <p:pic>
        <p:nvPicPr>
          <p:cNvPr id="1032" name="Picture 8"/>
          <p:cNvPicPr>
            <a:picLocks noChangeAspect="1" noChangeArrowheads="1"/>
          </p:cNvPicPr>
          <p:nvPr/>
        </p:nvPicPr>
        <p:blipFill>
          <a:blip r:embed="rId7" cstate="print"/>
          <a:srcRect/>
          <a:stretch>
            <a:fillRect/>
          </a:stretch>
        </p:blipFill>
        <p:spPr bwMode="auto">
          <a:xfrm flipH="1">
            <a:off x="1981199" y="2542087"/>
            <a:ext cx="879231" cy="555267"/>
          </a:xfrm>
          <a:prstGeom prst="rect">
            <a:avLst/>
          </a:prstGeom>
          <a:noFill/>
          <a:ln w="9525">
            <a:solidFill>
              <a:srgbClr val="0070C0"/>
            </a:solidFill>
            <a:miter lim="800000"/>
            <a:headEnd/>
            <a:tailEnd/>
          </a:ln>
          <a:effectLst>
            <a:outerShdw blurRad="50800" dist="38100" dir="2700000" algn="tl" rotWithShape="0">
              <a:prstClr val="black">
                <a:alpha val="40000"/>
              </a:prstClr>
            </a:outerShdw>
          </a:effectLst>
        </p:spPr>
      </p:pic>
      <p:pic>
        <p:nvPicPr>
          <p:cNvPr id="1033" name="Picture 9"/>
          <p:cNvPicPr>
            <a:picLocks noChangeAspect="1" noChangeArrowheads="1"/>
          </p:cNvPicPr>
          <p:nvPr/>
        </p:nvPicPr>
        <p:blipFill>
          <a:blip r:embed="rId8" cstate="print"/>
          <a:srcRect/>
          <a:stretch>
            <a:fillRect/>
          </a:stretch>
        </p:blipFill>
        <p:spPr bwMode="auto">
          <a:xfrm>
            <a:off x="2683647" y="665108"/>
            <a:ext cx="962737" cy="609150"/>
          </a:xfrm>
          <a:prstGeom prst="rect">
            <a:avLst/>
          </a:prstGeom>
          <a:noFill/>
          <a:ln w="9525">
            <a:solidFill>
              <a:srgbClr val="0070C0"/>
            </a:solidFill>
            <a:miter lim="800000"/>
            <a:headEnd/>
            <a:tailEnd/>
          </a:ln>
          <a:effectLst>
            <a:outerShdw blurRad="50800" dist="38100" dir="2700000" algn="tl" rotWithShape="0">
              <a:prstClr val="black">
                <a:alpha val="40000"/>
              </a:prstClr>
            </a:outerShdw>
          </a:effectLst>
        </p:spPr>
      </p:pic>
      <p:pic>
        <p:nvPicPr>
          <p:cNvPr id="1034" name="Picture 10"/>
          <p:cNvPicPr>
            <a:picLocks noChangeAspect="1" noChangeArrowheads="1"/>
          </p:cNvPicPr>
          <p:nvPr/>
        </p:nvPicPr>
        <p:blipFill>
          <a:blip r:embed="rId9" cstate="print"/>
          <a:srcRect/>
          <a:stretch>
            <a:fillRect/>
          </a:stretch>
        </p:blipFill>
        <p:spPr bwMode="auto">
          <a:xfrm>
            <a:off x="6766225" y="4540157"/>
            <a:ext cx="823295" cy="635995"/>
          </a:xfrm>
          <a:prstGeom prst="rect">
            <a:avLst/>
          </a:prstGeom>
          <a:noFill/>
          <a:ln w="9525">
            <a:solidFill>
              <a:srgbClr val="0070C0"/>
            </a:solidFill>
            <a:miter lim="800000"/>
            <a:headEnd/>
            <a:tailEnd/>
          </a:ln>
          <a:effectLst>
            <a:outerShdw blurRad="50800" dist="38100" dir="2700000" algn="tl" rotWithShape="0">
              <a:prstClr val="black">
                <a:alpha val="40000"/>
              </a:prstClr>
            </a:outerShdw>
          </a:effectLst>
        </p:spPr>
      </p:pic>
      <p:sp>
        <p:nvSpPr>
          <p:cNvPr id="21" name="Rectangle 20"/>
          <p:cNvSpPr/>
          <p:nvPr/>
        </p:nvSpPr>
        <p:spPr bwMode="auto">
          <a:xfrm>
            <a:off x="160638" y="6259873"/>
            <a:ext cx="8847437" cy="504143"/>
          </a:xfrm>
          <a:prstGeom prst="rect">
            <a:avLst/>
          </a:prstGeom>
          <a:noFill/>
          <a:ln w="317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ts val="300"/>
              </a:spcBef>
              <a:spcAft>
                <a:spcPct val="0"/>
              </a:spcAft>
              <a:buClrTx/>
              <a:buSzTx/>
              <a:buFontTx/>
              <a:buNone/>
              <a:tabLst/>
            </a:pPr>
            <a:r>
              <a:rPr lang="en-US" sz="1600" i="1" dirty="0" smtClean="0">
                <a:ea typeface="ＭＳ Ｐゴシック" pitchFamily="1" charset="-128"/>
              </a:rPr>
              <a:t>SA applications running on mobile environments include, control, and are affected by these dimensions. Any ecosystem change that affects these can potentially break the SA apps.</a:t>
            </a:r>
            <a:endParaRPr kumimoji="0" lang="en-US" sz="1600" i="1" u="none" strike="noStrike" cap="none" normalizeH="0" baseline="0" dirty="0" smtClean="0">
              <a:ln>
                <a:noFill/>
              </a:ln>
              <a:effectLst/>
              <a:ea typeface="ＭＳ Ｐゴシック" pitchFamily="1" charset="-128"/>
            </a:endParaRPr>
          </a:p>
        </p:txBody>
      </p:sp>
    </p:spTree>
    <p:extLst>
      <p:ext uri="{BB962C8B-B14F-4D97-AF65-F5344CB8AC3E}">
        <p14:creationId xmlns:p14="http://schemas.microsoft.com/office/powerpoint/2010/main" val="2392860257"/>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onut 11"/>
          <p:cNvSpPr/>
          <p:nvPr/>
        </p:nvSpPr>
        <p:spPr bwMode="auto">
          <a:xfrm>
            <a:off x="1676400" y="773722"/>
            <a:ext cx="5205045" cy="4876801"/>
          </a:xfrm>
          <a:prstGeom prst="donut">
            <a:avLst/>
          </a:prstGeom>
          <a:ln>
            <a:solidFill>
              <a:schemeClr val="bg1">
                <a:lumMod val="75000"/>
              </a:schemeClr>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 name="Title 1"/>
          <p:cNvSpPr>
            <a:spLocks noGrp="1"/>
          </p:cNvSpPr>
          <p:nvPr>
            <p:ph type="title"/>
          </p:nvPr>
        </p:nvSpPr>
        <p:spPr>
          <a:xfrm>
            <a:off x="339969" y="141062"/>
            <a:ext cx="8153400" cy="282129"/>
          </a:xfrm>
        </p:spPr>
        <p:txBody>
          <a:bodyPr/>
          <a:lstStyle/>
          <a:p>
            <a:pPr algn="ctr"/>
            <a:r>
              <a:rPr lang="en-US" sz="2000" dirty="0" smtClean="0"/>
              <a:t>Dimensions of Mission-Specific Tactical Situation Awareness*</a:t>
            </a:r>
            <a:endParaRPr lang="en-US" sz="2000" dirty="0"/>
          </a:p>
        </p:txBody>
      </p:sp>
      <p:sp>
        <p:nvSpPr>
          <p:cNvPr id="5" name="Rounded Rectangle 4"/>
          <p:cNvSpPr/>
          <p:nvPr/>
        </p:nvSpPr>
        <p:spPr bwMode="auto">
          <a:xfrm>
            <a:off x="1395220" y="905809"/>
            <a:ext cx="2121876" cy="117230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0" tIns="0" rIns="0" bIns="0" numCol="1" rtlCol="0" anchor="ctr" anchorCtr="0" compatLnSpc="1">
            <a:prstTxWarp prst="textNoShape">
              <a:avLst/>
            </a:prstTxWarp>
          </a:bodyPr>
          <a:lstStyle/>
          <a:p>
            <a:pPr>
              <a:spcBef>
                <a:spcPct val="50000"/>
              </a:spcBef>
              <a:buFontTx/>
              <a:buNone/>
            </a:pPr>
            <a:r>
              <a:rPr lang="en-US" sz="1200" b="1" dirty="0" smtClean="0">
                <a:ea typeface="ＭＳ Ｐゴシック" pitchFamily="1" charset="-128"/>
              </a:rPr>
              <a:t>Mission</a:t>
            </a:r>
          </a:p>
          <a:p>
            <a:pPr>
              <a:spcBef>
                <a:spcPct val="50000"/>
              </a:spcBef>
              <a:buFont typeface="Arial" pitchFamily="34" charset="0"/>
              <a:buChar char="•"/>
            </a:pPr>
            <a:r>
              <a:rPr lang="en-US" sz="1200" b="1" dirty="0" smtClean="0">
                <a:ea typeface="ＭＳ Ｐゴシック" pitchFamily="1" charset="-128"/>
              </a:rPr>
              <a:t> </a:t>
            </a:r>
            <a:r>
              <a:rPr lang="en-US" sz="1200" dirty="0" smtClean="0">
                <a:solidFill>
                  <a:schemeClr val="tx1"/>
                </a:solidFill>
                <a:ea typeface="ＭＳ Ｐゴシック" pitchFamily="1" charset="-128"/>
              </a:rPr>
              <a:t>ISR</a:t>
            </a:r>
          </a:p>
          <a:p>
            <a:pPr>
              <a:spcBef>
                <a:spcPct val="50000"/>
              </a:spcBef>
              <a:buFont typeface="Arial" pitchFamily="34" charset="0"/>
              <a:buChar char="•"/>
            </a:pPr>
            <a:r>
              <a:rPr lang="en-US" sz="1200" dirty="0" smtClean="0">
                <a:solidFill>
                  <a:schemeClr val="tx1"/>
                </a:solidFill>
                <a:ea typeface="ＭＳ Ｐゴシック" pitchFamily="1" charset="-128"/>
              </a:rPr>
              <a:t> Search and Rescue</a:t>
            </a:r>
          </a:p>
          <a:p>
            <a:pPr>
              <a:spcBef>
                <a:spcPct val="50000"/>
              </a:spcBef>
              <a:buFont typeface="Arial" pitchFamily="34" charset="0"/>
              <a:buChar char="•"/>
            </a:pPr>
            <a:r>
              <a:rPr lang="en-US" sz="1200" dirty="0" smtClean="0">
                <a:ea typeface="ＭＳ Ｐゴシック" pitchFamily="1" charset="-128"/>
              </a:rPr>
              <a:t> Supply</a:t>
            </a:r>
          </a:p>
        </p:txBody>
      </p:sp>
      <p:sp>
        <p:nvSpPr>
          <p:cNvPr id="6" name="Rounded Rectangle 5"/>
          <p:cNvSpPr/>
          <p:nvPr/>
        </p:nvSpPr>
        <p:spPr bwMode="auto">
          <a:xfrm>
            <a:off x="3297996" y="2687466"/>
            <a:ext cx="1992923" cy="996465"/>
          </a:xfrm>
          <a:prstGeom prst="roundRect">
            <a:avLst/>
          </a:prstGeom>
          <a:ln w="57150">
            <a:solidFill>
              <a:srgbClr val="FF0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0" tIns="0" rIns="0" bIns="0" numCol="1" rtlCol="0" anchor="ctr" anchorCtr="0" compatLnSpc="1">
            <a:prstTxWarp prst="textNoShape">
              <a:avLst/>
            </a:prstTxWarp>
          </a:bodyPr>
          <a:lstStyle/>
          <a:p>
            <a:pPr marL="0" marR="0" indent="0" defTabSz="914400" rtl="0" eaLnBrk="1" fontAlgn="base" latinLnBrk="0" hangingPunct="1">
              <a:lnSpc>
                <a:spcPct val="100000"/>
              </a:lnSpc>
              <a:spcBef>
                <a:spcPct val="5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ea typeface="ＭＳ Ｐゴシック" pitchFamily="1" charset="-128"/>
              </a:rPr>
              <a:t>Location</a:t>
            </a:r>
          </a:p>
          <a:p>
            <a:pPr marL="0" marR="0" indent="0" defTabSz="914400" rtl="0" eaLnBrk="1" fontAlgn="base" latinLnBrk="0" hangingPunct="1">
              <a:lnSpc>
                <a:spcPct val="100000"/>
              </a:lnSpc>
              <a:spcBef>
                <a:spcPct val="50000"/>
              </a:spcBef>
              <a:spcAft>
                <a:spcPct val="0"/>
              </a:spcAft>
              <a:buClrTx/>
              <a:buSzTx/>
              <a:buFont typeface="Arial" pitchFamily="34" charset="0"/>
              <a:buChar char="•"/>
              <a:tabLst/>
            </a:pPr>
            <a:r>
              <a:rPr lang="en-US" sz="1200" dirty="0" smtClean="0">
                <a:ea typeface="ＭＳ Ｐゴシック" pitchFamily="1" charset="-128"/>
              </a:rPr>
              <a:t> Geo coordinates</a:t>
            </a:r>
          </a:p>
          <a:p>
            <a:pPr marL="0" marR="0" indent="0" defTabSz="914400" rtl="0" eaLnBrk="1" fontAlgn="base" latinLnBrk="0" hangingPunct="1">
              <a:lnSpc>
                <a:spcPct val="100000"/>
              </a:lnSpc>
              <a:spcBef>
                <a:spcPct val="50000"/>
              </a:spcBef>
              <a:spcAft>
                <a:spcPct val="0"/>
              </a:spcAft>
              <a:buClrTx/>
              <a:buSzTx/>
              <a:buFont typeface="Arial" pitchFamily="34" charset="0"/>
              <a:buChar char="•"/>
              <a:tabLst/>
            </a:pPr>
            <a:r>
              <a:rPr kumimoji="0" lang="en-US" sz="1200" i="0" u="none" strike="noStrike" cap="none" normalizeH="0" baseline="0" dirty="0" smtClean="0">
                <a:ln>
                  <a:noFill/>
                </a:ln>
                <a:solidFill>
                  <a:schemeClr val="tx1"/>
                </a:solidFill>
                <a:effectLst/>
                <a:latin typeface="Arial" charset="0"/>
                <a:ea typeface="ＭＳ Ｐゴシック" pitchFamily="1" charset="-128"/>
              </a:rPr>
              <a:t> Terrain/buildings (images)</a:t>
            </a:r>
          </a:p>
        </p:txBody>
      </p:sp>
      <p:sp>
        <p:nvSpPr>
          <p:cNvPr id="7" name="Rounded Rectangle 6"/>
          <p:cNvSpPr/>
          <p:nvPr/>
        </p:nvSpPr>
        <p:spPr bwMode="auto">
          <a:xfrm>
            <a:off x="6002216" y="2714465"/>
            <a:ext cx="2274275" cy="1148862"/>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0" tIns="0" rIns="0" bIns="0" numCol="1" rtlCol="0" anchor="ctr" anchorCtr="0" compatLnSpc="1">
            <a:prstTxWarp prst="textNoShape">
              <a:avLst/>
            </a:prstTxWarp>
          </a:bodyPr>
          <a:lstStyle/>
          <a:p>
            <a:pPr marL="0" marR="0" indent="0" defTabSz="914400" rtl="0" eaLnBrk="1" fontAlgn="base" latinLnBrk="0" hangingPunct="1">
              <a:lnSpc>
                <a:spcPct val="100000"/>
              </a:lnSpc>
              <a:spcBef>
                <a:spcPct val="5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ea typeface="ＭＳ Ｐゴシック" pitchFamily="1" charset="-128"/>
              </a:rPr>
              <a:t>Surrounding</a:t>
            </a:r>
          </a:p>
          <a:p>
            <a:pPr marL="0" marR="0" indent="0" defTabSz="914400" rtl="0" eaLnBrk="1" fontAlgn="base" latinLnBrk="0" hangingPunct="1">
              <a:lnSpc>
                <a:spcPct val="100000"/>
              </a:lnSpc>
              <a:spcBef>
                <a:spcPct val="50000"/>
              </a:spcBef>
              <a:spcAft>
                <a:spcPct val="0"/>
              </a:spcAft>
              <a:buClrTx/>
              <a:buSzTx/>
              <a:buFont typeface="Arial" pitchFamily="34" charset="0"/>
              <a:buChar char="•"/>
              <a:tabLst/>
            </a:pPr>
            <a:r>
              <a:rPr kumimoji="0" lang="en-US" sz="1200" i="0" u="none" strike="noStrike" cap="none" normalizeH="0" baseline="0" dirty="0" smtClean="0">
                <a:ln>
                  <a:noFill/>
                </a:ln>
                <a:solidFill>
                  <a:schemeClr val="tx1"/>
                </a:solidFill>
                <a:effectLst/>
                <a:latin typeface="Arial" charset="0"/>
                <a:ea typeface="ＭＳ Ｐゴシック" pitchFamily="1" charset="-128"/>
              </a:rPr>
              <a:t> No</a:t>
            </a:r>
            <a:r>
              <a:rPr kumimoji="0" lang="en-US" sz="1200" i="0" u="none" strike="noStrike" cap="none" normalizeH="0" dirty="0" smtClean="0">
                <a:ln>
                  <a:noFill/>
                </a:ln>
                <a:solidFill>
                  <a:schemeClr val="tx1"/>
                </a:solidFill>
                <a:effectLst/>
                <a:latin typeface="Arial" charset="0"/>
                <a:ea typeface="ＭＳ Ｐゴシック" pitchFamily="1" charset="-128"/>
              </a:rPr>
              <a:t> contact, taking fire</a:t>
            </a:r>
          </a:p>
          <a:p>
            <a:pPr>
              <a:spcBef>
                <a:spcPct val="50000"/>
              </a:spcBef>
              <a:buFont typeface="Arial" pitchFamily="34" charset="0"/>
              <a:buChar char="•"/>
            </a:pPr>
            <a:r>
              <a:rPr lang="en-US" sz="1200" dirty="0" smtClean="0">
                <a:ea typeface="ＭＳ Ｐゴシック" pitchFamily="1" charset="-128"/>
              </a:rPr>
              <a:t> Red/blue forces</a:t>
            </a:r>
          </a:p>
          <a:p>
            <a:pPr>
              <a:spcBef>
                <a:spcPct val="50000"/>
              </a:spcBef>
              <a:buFont typeface="Arial" pitchFamily="34" charset="0"/>
              <a:buChar char="•"/>
            </a:pPr>
            <a:r>
              <a:rPr kumimoji="0" lang="en-US" sz="1200" i="0" u="none" strike="noStrike" cap="none" normalizeH="0" baseline="0" dirty="0">
                <a:ln>
                  <a:noFill/>
                </a:ln>
                <a:solidFill>
                  <a:schemeClr val="tx1"/>
                </a:solidFill>
                <a:effectLst/>
                <a:latin typeface="Arial" charset="0"/>
                <a:ea typeface="ＭＳ Ｐゴシック" pitchFamily="1" charset="-128"/>
              </a:rPr>
              <a:t> </a:t>
            </a:r>
            <a:r>
              <a:rPr lang="en-US" sz="1200" dirty="0" smtClean="0">
                <a:solidFill>
                  <a:schemeClr val="tx1"/>
                </a:solidFill>
                <a:latin typeface="Arial" charset="0"/>
                <a:ea typeface="ＭＳ Ｐゴシック" pitchFamily="1" charset="-128"/>
              </a:rPr>
              <a:t>Risk Estimated Distance</a:t>
            </a:r>
            <a:endParaRPr kumimoji="0" lang="en-US" sz="1200" i="0" u="none" strike="noStrike" cap="none" normalizeH="0" baseline="0" dirty="0" smtClean="0">
              <a:ln>
                <a:noFill/>
              </a:ln>
              <a:solidFill>
                <a:schemeClr val="tx1"/>
              </a:solidFill>
              <a:effectLst/>
              <a:latin typeface="Arial" charset="0"/>
              <a:ea typeface="ＭＳ Ｐゴシック" pitchFamily="1" charset="-128"/>
            </a:endParaRPr>
          </a:p>
        </p:txBody>
      </p:sp>
      <p:sp>
        <p:nvSpPr>
          <p:cNvPr id="8" name="Rounded Rectangle 7"/>
          <p:cNvSpPr/>
          <p:nvPr/>
        </p:nvSpPr>
        <p:spPr bwMode="auto">
          <a:xfrm>
            <a:off x="5076088" y="4700953"/>
            <a:ext cx="2286004" cy="1101973"/>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0" tIns="0" rIns="0" bIns="0" numCol="1" rtlCol="0" anchor="ctr" anchorCtr="0" compatLnSpc="1">
            <a:prstTxWarp prst="textNoShape">
              <a:avLst/>
            </a:prstTxWarp>
          </a:bodyPr>
          <a:lstStyle/>
          <a:p>
            <a:pPr marL="0" marR="0" indent="0" defTabSz="914400" rtl="0" eaLnBrk="1" fontAlgn="base" latinLnBrk="0" hangingPunct="1">
              <a:lnSpc>
                <a:spcPct val="100000"/>
              </a:lnSpc>
              <a:spcBef>
                <a:spcPct val="5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ea typeface="ＭＳ Ｐゴシック" pitchFamily="1" charset="-128"/>
              </a:rPr>
              <a:t>Movement</a:t>
            </a:r>
          </a:p>
          <a:p>
            <a:pPr marL="0" marR="0" indent="0" defTabSz="914400" rtl="0" eaLnBrk="1" fontAlgn="base" latinLnBrk="0" hangingPunct="1">
              <a:lnSpc>
                <a:spcPct val="100000"/>
              </a:lnSpc>
              <a:spcBef>
                <a:spcPct val="50000"/>
              </a:spcBef>
              <a:spcAft>
                <a:spcPct val="0"/>
              </a:spcAft>
              <a:buClrTx/>
              <a:buSzTx/>
              <a:buFont typeface="Arial" pitchFamily="34" charset="0"/>
              <a:buChar char="•"/>
              <a:tabLst/>
            </a:pPr>
            <a:r>
              <a:rPr kumimoji="0" lang="en-US" sz="1200" i="0" u="none" strike="noStrike" cap="none" normalizeH="0" dirty="0" smtClean="0">
                <a:ln>
                  <a:noFill/>
                </a:ln>
                <a:solidFill>
                  <a:schemeClr val="tx1"/>
                </a:solidFill>
                <a:effectLst/>
                <a:latin typeface="Arial" charset="0"/>
                <a:ea typeface="ＭＳ Ｐゴシック" pitchFamily="1" charset="-128"/>
              </a:rPr>
              <a:t> Tracks</a:t>
            </a:r>
          </a:p>
          <a:p>
            <a:pPr marL="0" marR="0" indent="0" defTabSz="914400" rtl="0" eaLnBrk="1" fontAlgn="base" latinLnBrk="0" hangingPunct="1">
              <a:lnSpc>
                <a:spcPct val="100000"/>
              </a:lnSpc>
              <a:spcBef>
                <a:spcPct val="50000"/>
              </a:spcBef>
              <a:spcAft>
                <a:spcPct val="0"/>
              </a:spcAft>
              <a:buClrTx/>
              <a:buSzTx/>
              <a:buFont typeface="Arial" pitchFamily="34" charset="0"/>
              <a:buChar char="•"/>
              <a:tabLst/>
            </a:pPr>
            <a:r>
              <a:rPr lang="en-US" sz="1200" baseline="0" dirty="0" smtClean="0">
                <a:ea typeface="ＭＳ Ｐゴシック" pitchFamily="1" charset="-128"/>
              </a:rPr>
              <a:t> </a:t>
            </a:r>
            <a:r>
              <a:rPr lang="en-US" sz="1200" baseline="0" dirty="0" smtClean="0">
                <a:solidFill>
                  <a:schemeClr val="tx1"/>
                </a:solidFill>
                <a:ea typeface="ＭＳ Ｐゴシック" pitchFamily="1" charset="-128"/>
              </a:rPr>
              <a:t>Planned/observed </a:t>
            </a:r>
            <a:r>
              <a:rPr lang="en-US" sz="1200" dirty="0">
                <a:solidFill>
                  <a:schemeClr val="tx1"/>
                </a:solidFill>
                <a:ea typeface="ＭＳ Ｐゴシック" pitchFamily="1" charset="-128"/>
              </a:rPr>
              <a:t>r</a:t>
            </a:r>
            <a:r>
              <a:rPr lang="en-US" sz="1200" baseline="0" dirty="0" smtClean="0">
                <a:solidFill>
                  <a:schemeClr val="tx1"/>
                </a:solidFill>
                <a:ea typeface="ＭＳ Ｐゴシック" pitchFamily="1" charset="-128"/>
              </a:rPr>
              <a:t>outes</a:t>
            </a:r>
          </a:p>
          <a:p>
            <a:pPr>
              <a:spcBef>
                <a:spcPct val="50000"/>
              </a:spcBef>
              <a:buFont typeface="Arial" pitchFamily="34" charset="0"/>
              <a:buChar char="•"/>
            </a:pPr>
            <a:r>
              <a:rPr lang="en-US" sz="1200" dirty="0" smtClean="0">
                <a:ea typeface="ＭＳ Ｐゴシック" pitchFamily="1" charset="-128"/>
              </a:rPr>
              <a:t> Velocity</a:t>
            </a:r>
            <a:endParaRPr kumimoji="0" lang="en-US" sz="1200" i="0" u="none" strike="noStrike" cap="none" normalizeH="0" baseline="0" dirty="0" smtClean="0">
              <a:ln>
                <a:noFill/>
              </a:ln>
              <a:solidFill>
                <a:schemeClr val="tx1"/>
              </a:solidFill>
              <a:effectLst/>
              <a:latin typeface="Arial" charset="0"/>
              <a:ea typeface="ＭＳ Ｐゴシック" pitchFamily="1" charset="-128"/>
            </a:endParaRPr>
          </a:p>
        </p:txBody>
      </p:sp>
      <p:sp>
        <p:nvSpPr>
          <p:cNvPr id="9" name="Rounded Rectangle 8"/>
          <p:cNvSpPr/>
          <p:nvPr/>
        </p:nvSpPr>
        <p:spPr bwMode="auto">
          <a:xfrm>
            <a:off x="1411383" y="4745535"/>
            <a:ext cx="2028092" cy="103163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0" tIns="0" rIns="0" bIns="0" numCol="1" rtlCol="0" anchor="ctr" anchorCtr="0" compatLnSpc="1">
            <a:prstTxWarp prst="textNoShape">
              <a:avLst/>
            </a:prstTxWarp>
          </a:bodyPr>
          <a:lstStyle/>
          <a:p>
            <a:pPr marL="0" marR="0" indent="0" defTabSz="914400" rtl="0" eaLnBrk="1" fontAlgn="base" latinLnBrk="0" hangingPunct="1">
              <a:lnSpc>
                <a:spcPct val="100000"/>
              </a:lnSpc>
              <a:spcBef>
                <a:spcPct val="5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ea typeface="ＭＳ Ｐゴシック" pitchFamily="1" charset="-128"/>
              </a:rPr>
              <a:t>Equipment</a:t>
            </a:r>
          </a:p>
          <a:p>
            <a:pPr marL="0" marR="0" indent="0" defTabSz="914400" rtl="0" eaLnBrk="1" fontAlgn="base" latinLnBrk="0" hangingPunct="1">
              <a:lnSpc>
                <a:spcPct val="100000"/>
              </a:lnSpc>
              <a:spcBef>
                <a:spcPct val="50000"/>
              </a:spcBef>
              <a:spcAft>
                <a:spcPct val="0"/>
              </a:spcAft>
              <a:buClrTx/>
              <a:buSzTx/>
              <a:buFont typeface="Arial" pitchFamily="34" charset="0"/>
              <a:buChar char="•"/>
              <a:tabLst/>
            </a:pPr>
            <a:r>
              <a:rPr lang="en-US" sz="1200" dirty="0" smtClean="0">
                <a:ea typeface="ＭＳ Ｐゴシック" pitchFamily="1" charset="-128"/>
              </a:rPr>
              <a:t> Battery &amp; load</a:t>
            </a:r>
          </a:p>
          <a:p>
            <a:pPr marL="0" marR="0" indent="0" defTabSz="914400" rtl="0" eaLnBrk="1" fontAlgn="base" latinLnBrk="0" hangingPunct="1">
              <a:lnSpc>
                <a:spcPct val="100000"/>
              </a:lnSpc>
              <a:spcBef>
                <a:spcPct val="50000"/>
              </a:spcBef>
              <a:spcAft>
                <a:spcPct val="0"/>
              </a:spcAft>
              <a:buClrTx/>
              <a:buSzTx/>
              <a:buFont typeface="Arial" pitchFamily="34" charset="0"/>
              <a:buChar char="•"/>
              <a:tabLst/>
            </a:pPr>
            <a:r>
              <a:rPr kumimoji="0" lang="en-US" sz="1200" i="0" u="none" strike="noStrike" cap="none" normalizeH="0" baseline="0" dirty="0" smtClean="0">
                <a:ln>
                  <a:noFill/>
                </a:ln>
                <a:solidFill>
                  <a:schemeClr val="tx1"/>
                </a:solidFill>
                <a:effectLst/>
                <a:latin typeface="Arial" charset="0"/>
                <a:ea typeface="ＭＳ Ｐゴシック" pitchFamily="1" charset="-128"/>
              </a:rPr>
              <a:t> Fuel </a:t>
            </a:r>
          </a:p>
          <a:p>
            <a:pPr marL="0" marR="0" indent="0" defTabSz="914400" rtl="0" eaLnBrk="1" fontAlgn="base" latinLnBrk="0" hangingPunct="1">
              <a:lnSpc>
                <a:spcPct val="100000"/>
              </a:lnSpc>
              <a:spcBef>
                <a:spcPct val="50000"/>
              </a:spcBef>
              <a:spcAft>
                <a:spcPct val="0"/>
              </a:spcAft>
              <a:buClrTx/>
              <a:buSzTx/>
              <a:buFont typeface="Arial" pitchFamily="34" charset="0"/>
              <a:buChar char="•"/>
              <a:tabLst/>
            </a:pPr>
            <a:r>
              <a:rPr lang="en-US" sz="1200" dirty="0">
                <a:solidFill>
                  <a:schemeClr val="tx1"/>
                </a:solidFill>
                <a:latin typeface="Arial" charset="0"/>
                <a:ea typeface="ＭＳ Ｐゴシック" pitchFamily="1" charset="-128"/>
              </a:rPr>
              <a:t> </a:t>
            </a:r>
            <a:r>
              <a:rPr lang="en-US" sz="1200" dirty="0" smtClean="0">
                <a:solidFill>
                  <a:schemeClr val="tx1"/>
                </a:solidFill>
                <a:latin typeface="Arial" charset="0"/>
                <a:ea typeface="ＭＳ Ｐゴシック" pitchFamily="1" charset="-128"/>
              </a:rPr>
              <a:t>A</a:t>
            </a:r>
            <a:r>
              <a:rPr kumimoji="0" lang="en-US" sz="1200" i="0" u="none" strike="noStrike" cap="none" normalizeH="0" baseline="0" dirty="0" smtClean="0">
                <a:ln>
                  <a:noFill/>
                </a:ln>
                <a:solidFill>
                  <a:schemeClr val="tx1"/>
                </a:solidFill>
                <a:effectLst/>
                <a:latin typeface="Arial" charset="0"/>
                <a:ea typeface="ＭＳ Ｐゴシック" pitchFamily="1" charset="-128"/>
              </a:rPr>
              <a:t>mmunition</a:t>
            </a:r>
          </a:p>
        </p:txBody>
      </p:sp>
      <p:sp>
        <p:nvSpPr>
          <p:cNvPr id="10" name="Rounded Rectangle 9"/>
          <p:cNvSpPr/>
          <p:nvPr/>
        </p:nvSpPr>
        <p:spPr bwMode="auto">
          <a:xfrm>
            <a:off x="339969" y="2753103"/>
            <a:ext cx="2438399" cy="1301263"/>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0" tIns="0" rIns="0" bIns="0" numCol="1" rtlCol="0" anchor="ctr" anchorCtr="0" compatLnSpc="1">
            <a:prstTxWarp prst="textNoShape">
              <a:avLst/>
            </a:prstTxWarp>
          </a:bodyPr>
          <a:lstStyle/>
          <a:p>
            <a:pPr marL="0" marR="0" indent="0" defTabSz="914400" rtl="0" eaLnBrk="1" fontAlgn="base" latinLnBrk="0" hangingPunct="1">
              <a:lnSpc>
                <a:spcPct val="100000"/>
              </a:lnSpc>
              <a:spcBef>
                <a:spcPct val="5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ea typeface="ＭＳ Ｐゴシック" pitchFamily="1" charset="-128"/>
              </a:rPr>
              <a:t>Policy</a:t>
            </a:r>
          </a:p>
          <a:p>
            <a:pPr marL="0" marR="0" indent="0" defTabSz="914400" rtl="0" eaLnBrk="1" fontAlgn="base" latinLnBrk="0" hangingPunct="1">
              <a:lnSpc>
                <a:spcPct val="100000"/>
              </a:lnSpc>
              <a:spcBef>
                <a:spcPct val="50000"/>
              </a:spcBef>
              <a:spcAft>
                <a:spcPct val="0"/>
              </a:spcAft>
              <a:buClrTx/>
              <a:buSzTx/>
              <a:buFont typeface="Arial" pitchFamily="34" charset="0"/>
              <a:buChar char="•"/>
              <a:tabLst/>
            </a:pPr>
            <a:r>
              <a:rPr lang="en-US" sz="1200" dirty="0" smtClean="0">
                <a:ea typeface="ＭＳ Ｐゴシック" pitchFamily="1" charset="-128"/>
              </a:rPr>
              <a:t> Organization policies</a:t>
            </a:r>
          </a:p>
          <a:p>
            <a:pPr marL="0" marR="0" indent="0" defTabSz="914400" rtl="0" eaLnBrk="1" fontAlgn="base" latinLnBrk="0" hangingPunct="1">
              <a:lnSpc>
                <a:spcPct val="100000"/>
              </a:lnSpc>
              <a:spcBef>
                <a:spcPct val="50000"/>
              </a:spcBef>
              <a:spcAft>
                <a:spcPct val="0"/>
              </a:spcAft>
              <a:buClrTx/>
              <a:buSzTx/>
              <a:buFont typeface="Arial" pitchFamily="34" charset="0"/>
              <a:buChar char="•"/>
              <a:tabLst/>
            </a:pPr>
            <a:r>
              <a:rPr lang="en-US" sz="1200" dirty="0" smtClean="0">
                <a:ea typeface="ＭＳ Ｐゴシック" pitchFamily="1" charset="-128"/>
              </a:rPr>
              <a:t> Operating procedures</a:t>
            </a:r>
          </a:p>
          <a:p>
            <a:pPr marL="0" marR="0" indent="0" defTabSz="914400" rtl="0" eaLnBrk="1" fontAlgn="base" latinLnBrk="0" hangingPunct="1">
              <a:lnSpc>
                <a:spcPct val="100000"/>
              </a:lnSpc>
              <a:spcBef>
                <a:spcPct val="50000"/>
              </a:spcBef>
              <a:spcAft>
                <a:spcPct val="0"/>
              </a:spcAft>
              <a:buClrTx/>
              <a:buSzTx/>
              <a:buFont typeface="Arial" pitchFamily="34" charset="0"/>
              <a:buChar char="•"/>
              <a:tabLst/>
            </a:pPr>
            <a:r>
              <a:rPr kumimoji="0" lang="en-US" sz="1200" i="0" u="none" strike="noStrike" cap="none" normalizeH="0" dirty="0" smtClean="0">
                <a:ln>
                  <a:noFill/>
                </a:ln>
                <a:solidFill>
                  <a:schemeClr val="tx1"/>
                </a:solidFill>
                <a:effectLst/>
                <a:latin typeface="Arial" charset="0"/>
                <a:ea typeface="ＭＳ Ｐゴシック" pitchFamily="1" charset="-128"/>
              </a:rPr>
              <a:t> Rules of engagement</a:t>
            </a:r>
          </a:p>
          <a:p>
            <a:pPr marL="0" marR="0" indent="0" defTabSz="914400" rtl="0" eaLnBrk="1" fontAlgn="base" latinLnBrk="0" hangingPunct="1">
              <a:lnSpc>
                <a:spcPct val="100000"/>
              </a:lnSpc>
              <a:spcBef>
                <a:spcPct val="50000"/>
              </a:spcBef>
              <a:spcAft>
                <a:spcPct val="0"/>
              </a:spcAft>
              <a:buClrTx/>
              <a:buSzTx/>
              <a:buFont typeface="Arial" pitchFamily="34" charset="0"/>
              <a:buChar char="•"/>
              <a:tabLst/>
            </a:pPr>
            <a:r>
              <a:rPr lang="en-US" sz="1200" baseline="0" dirty="0" smtClean="0">
                <a:ea typeface="ＭＳ Ｐゴシック" pitchFamily="1" charset="-128"/>
              </a:rPr>
              <a:t> Mission plans </a:t>
            </a:r>
            <a:endParaRPr kumimoji="0" lang="en-US" sz="1200" i="0" u="none" strike="noStrike" cap="none" normalizeH="0" baseline="0" dirty="0" smtClean="0">
              <a:ln>
                <a:noFill/>
              </a:ln>
              <a:solidFill>
                <a:schemeClr val="tx1"/>
              </a:solidFill>
              <a:effectLst/>
              <a:latin typeface="Arial" charset="0"/>
              <a:ea typeface="ＭＳ Ｐゴシック" pitchFamily="1" charset="-128"/>
            </a:endParaRPr>
          </a:p>
        </p:txBody>
      </p:sp>
      <p:sp>
        <p:nvSpPr>
          <p:cNvPr id="11" name="Rounded Rectangle 10"/>
          <p:cNvSpPr/>
          <p:nvPr/>
        </p:nvSpPr>
        <p:spPr bwMode="auto">
          <a:xfrm>
            <a:off x="4994022" y="755884"/>
            <a:ext cx="2403230" cy="1277815"/>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0" tIns="0" rIns="0" bIns="0" numCol="1" rtlCol="0" anchor="ctr" anchorCtr="0" compatLnSpc="1">
            <a:prstTxWarp prst="textNoShape">
              <a:avLst/>
            </a:prstTxWarp>
          </a:bodyPr>
          <a:lstStyle/>
          <a:p>
            <a:pPr marL="0" marR="0" indent="0" defTabSz="914400" rtl="0" eaLnBrk="1" fontAlgn="base" latinLnBrk="0" hangingPunct="1">
              <a:lnSpc>
                <a:spcPct val="100000"/>
              </a:lnSpc>
              <a:spcBef>
                <a:spcPct val="50000"/>
              </a:spcBef>
              <a:spcAft>
                <a:spcPct val="0"/>
              </a:spcAft>
              <a:buClrTx/>
              <a:buSzTx/>
              <a:buFontTx/>
              <a:buNone/>
              <a:tabLst/>
            </a:pPr>
            <a:endParaRPr kumimoji="0" lang="en-US" sz="1200" b="1" i="0" u="none" strike="noStrike" cap="none" normalizeH="0" baseline="0" dirty="0" smtClean="0">
              <a:ln>
                <a:noFill/>
              </a:ln>
              <a:solidFill>
                <a:schemeClr val="tx1"/>
              </a:solidFill>
              <a:effectLst/>
              <a:latin typeface="Arial" charset="0"/>
              <a:ea typeface="ＭＳ Ｐゴシック" pitchFamily="1" charset="-128"/>
            </a:endParaRPr>
          </a:p>
          <a:p>
            <a:pPr marL="0" marR="0" indent="0" defTabSz="914400" rtl="0" eaLnBrk="1" fontAlgn="base" latinLnBrk="0" hangingPunct="1">
              <a:lnSpc>
                <a:spcPct val="100000"/>
              </a:lnSpc>
              <a:spcBef>
                <a:spcPct val="5000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ea typeface="ＭＳ Ｐゴシック" pitchFamily="1" charset="-128"/>
              </a:rPr>
              <a:t>Climate</a:t>
            </a:r>
          </a:p>
          <a:p>
            <a:pPr marL="0" marR="0" indent="0" defTabSz="914400" rtl="0" eaLnBrk="1" fontAlgn="base" latinLnBrk="0" hangingPunct="1">
              <a:lnSpc>
                <a:spcPct val="100000"/>
              </a:lnSpc>
              <a:spcBef>
                <a:spcPct val="50000"/>
              </a:spcBef>
              <a:spcAft>
                <a:spcPct val="0"/>
              </a:spcAft>
              <a:buClrTx/>
              <a:buSzTx/>
              <a:buFont typeface="Arial" pitchFamily="34" charset="0"/>
              <a:buChar char="•"/>
              <a:tabLst/>
            </a:pPr>
            <a:r>
              <a:rPr lang="en-US" sz="1200" dirty="0" smtClean="0">
                <a:ea typeface="ＭＳ Ｐゴシック" pitchFamily="1" charset="-128"/>
              </a:rPr>
              <a:t> Visibility, rain, wind</a:t>
            </a:r>
          </a:p>
          <a:p>
            <a:pPr marL="0" marR="0" indent="0" defTabSz="914400" rtl="0" eaLnBrk="1" fontAlgn="base" latinLnBrk="0" hangingPunct="1">
              <a:lnSpc>
                <a:spcPct val="100000"/>
              </a:lnSpc>
              <a:spcBef>
                <a:spcPct val="50000"/>
              </a:spcBef>
              <a:spcAft>
                <a:spcPct val="0"/>
              </a:spcAft>
              <a:buClrTx/>
              <a:buSzTx/>
              <a:buFont typeface="Arial" pitchFamily="34" charset="0"/>
              <a:buChar char="•"/>
              <a:tabLst/>
            </a:pPr>
            <a:r>
              <a:rPr lang="en-US" sz="1200" dirty="0" smtClean="0">
                <a:ea typeface="ＭＳ Ｐゴシック" pitchFamily="1" charset="-128"/>
              </a:rPr>
              <a:t> Temperature</a:t>
            </a:r>
          </a:p>
          <a:p>
            <a:pPr marL="0" marR="0" indent="0" defTabSz="914400" rtl="0" eaLnBrk="1" fontAlgn="base" latinLnBrk="0" hangingPunct="1">
              <a:lnSpc>
                <a:spcPct val="100000"/>
              </a:lnSpc>
              <a:spcBef>
                <a:spcPct val="50000"/>
              </a:spcBef>
              <a:spcAft>
                <a:spcPct val="0"/>
              </a:spcAft>
              <a:buClrTx/>
              <a:buSzTx/>
              <a:buFont typeface="Arial" pitchFamily="34" charset="0"/>
              <a:buChar char="•"/>
              <a:tabLst/>
            </a:pPr>
            <a:r>
              <a:rPr lang="en-US" sz="1200" dirty="0" smtClean="0">
                <a:ea typeface="ＭＳ Ｐゴシック" pitchFamily="1" charset="-128"/>
              </a:rPr>
              <a:t> Current &amp; future</a:t>
            </a:r>
          </a:p>
          <a:p>
            <a:pPr marL="0" marR="0" indent="0" defTabSz="914400" rtl="0" eaLnBrk="1" fontAlgn="base" latinLnBrk="0" hangingPunct="1">
              <a:lnSpc>
                <a:spcPct val="100000"/>
              </a:lnSpc>
              <a:spcBef>
                <a:spcPct val="50000"/>
              </a:spcBef>
              <a:spcAft>
                <a:spcPct val="0"/>
              </a:spcAft>
              <a:buClrTx/>
              <a:buSzTx/>
              <a:buFont typeface="Arial" pitchFamily="34" charset="0"/>
              <a:buChar char="•"/>
              <a:tabLst/>
            </a:pPr>
            <a:endParaRPr lang="en-US" sz="1200" dirty="0" smtClean="0">
              <a:ea typeface="ＭＳ Ｐゴシック" pitchFamily="1" charset="-128"/>
            </a:endParaRPr>
          </a:p>
        </p:txBody>
      </p:sp>
      <p:sp>
        <p:nvSpPr>
          <p:cNvPr id="13" name="TextBox 12"/>
          <p:cNvSpPr txBox="1"/>
          <p:nvPr/>
        </p:nvSpPr>
        <p:spPr>
          <a:xfrm>
            <a:off x="257909" y="5873261"/>
            <a:ext cx="4806462" cy="230832"/>
          </a:xfrm>
          <a:prstGeom prst="rect">
            <a:avLst/>
          </a:prstGeom>
          <a:noFill/>
        </p:spPr>
        <p:txBody>
          <a:bodyPr wrap="square" rtlCol="0">
            <a:spAutoFit/>
          </a:bodyPr>
          <a:lstStyle/>
          <a:p>
            <a:pPr marL="0" lvl="1"/>
            <a:r>
              <a:rPr lang="en-US" sz="900" dirty="0" smtClean="0"/>
              <a:t>*Adapted from  Cognitive Radio Architecture Evolution, </a:t>
            </a:r>
            <a:r>
              <a:rPr lang="en-US" sz="900" dirty="0" err="1" smtClean="0"/>
              <a:t>Mitola</a:t>
            </a:r>
            <a:r>
              <a:rPr lang="en-US" sz="900" dirty="0" smtClean="0"/>
              <a:t>, IEEE, 2009</a:t>
            </a:r>
            <a:endParaRPr lang="en-US" sz="1000" dirty="0"/>
          </a:p>
        </p:txBody>
      </p:sp>
      <p:pic>
        <p:nvPicPr>
          <p:cNvPr id="1028" name="Picture 4"/>
          <p:cNvPicPr>
            <a:picLocks noChangeAspect="1" noChangeArrowheads="1"/>
          </p:cNvPicPr>
          <p:nvPr/>
        </p:nvPicPr>
        <p:blipFill>
          <a:blip r:embed="rId3" cstate="print"/>
          <a:srcRect/>
          <a:stretch>
            <a:fillRect/>
          </a:stretch>
        </p:blipFill>
        <p:spPr bwMode="auto">
          <a:xfrm>
            <a:off x="4644977" y="2384944"/>
            <a:ext cx="889488" cy="657719"/>
          </a:xfrm>
          <a:prstGeom prst="rect">
            <a:avLst/>
          </a:prstGeom>
          <a:noFill/>
          <a:ln w="9525">
            <a:solidFill>
              <a:srgbClr val="0070C0"/>
            </a:solidFill>
            <a:miter lim="800000"/>
            <a:headEnd/>
            <a:tailEnd/>
          </a:ln>
          <a:effectLst>
            <a:outerShdw blurRad="50800" dist="38100" dir="2700000" algn="tl" rotWithShape="0">
              <a:prstClr val="black">
                <a:alpha val="40000"/>
              </a:prstClr>
            </a:outerShdw>
          </a:effectLst>
        </p:spPr>
      </p:pic>
      <p:pic>
        <p:nvPicPr>
          <p:cNvPr id="1029" name="Picture 5"/>
          <p:cNvPicPr>
            <a:picLocks noChangeAspect="1" noChangeArrowheads="1"/>
          </p:cNvPicPr>
          <p:nvPr/>
        </p:nvPicPr>
        <p:blipFill>
          <a:blip r:embed="rId4" cstate="print"/>
          <a:srcRect/>
          <a:stretch>
            <a:fillRect/>
          </a:stretch>
        </p:blipFill>
        <p:spPr bwMode="auto">
          <a:xfrm>
            <a:off x="6691670" y="556591"/>
            <a:ext cx="1000124" cy="738554"/>
          </a:xfrm>
          <a:prstGeom prst="rect">
            <a:avLst/>
          </a:prstGeom>
          <a:noFill/>
          <a:ln w="9525">
            <a:solidFill>
              <a:srgbClr val="0070C0"/>
            </a:solidFill>
            <a:miter lim="800000"/>
            <a:headEnd/>
            <a:tailEnd/>
          </a:ln>
          <a:effectLst>
            <a:outerShdw blurRad="50800" dist="38100" dir="2700000" algn="tl" rotWithShape="0">
              <a:prstClr val="black">
                <a:alpha val="40000"/>
              </a:prstClr>
            </a:outerShdw>
          </a:effectLst>
        </p:spPr>
      </p:pic>
      <p:pic>
        <p:nvPicPr>
          <p:cNvPr id="1030" name="Picture 6"/>
          <p:cNvPicPr>
            <a:picLocks noChangeAspect="1" noChangeArrowheads="1"/>
          </p:cNvPicPr>
          <p:nvPr/>
        </p:nvPicPr>
        <p:blipFill>
          <a:blip r:embed="rId5" cstate="print"/>
          <a:srcRect/>
          <a:stretch>
            <a:fillRect/>
          </a:stretch>
        </p:blipFill>
        <p:spPr bwMode="auto">
          <a:xfrm>
            <a:off x="7666892" y="2488798"/>
            <a:ext cx="879231" cy="659424"/>
          </a:xfrm>
          <a:prstGeom prst="rect">
            <a:avLst/>
          </a:prstGeom>
          <a:noFill/>
          <a:ln w="9525">
            <a:solidFill>
              <a:srgbClr val="0070C0"/>
            </a:solidFill>
            <a:miter lim="800000"/>
            <a:headEnd/>
            <a:tailEnd/>
          </a:ln>
          <a:effectLst>
            <a:outerShdw blurRad="50800" dist="38100" dir="2700000" algn="tl" rotWithShape="0">
              <a:prstClr val="black">
                <a:alpha val="40000"/>
              </a:prstClr>
            </a:outerShdw>
          </a:effectLst>
        </p:spPr>
      </p:pic>
      <p:pic>
        <p:nvPicPr>
          <p:cNvPr id="1031" name="Picture 7"/>
          <p:cNvPicPr>
            <a:picLocks noChangeAspect="1" noChangeArrowheads="1"/>
          </p:cNvPicPr>
          <p:nvPr/>
        </p:nvPicPr>
        <p:blipFill>
          <a:blip r:embed="rId6" cstate="print"/>
          <a:srcRect/>
          <a:stretch>
            <a:fillRect/>
          </a:stretch>
        </p:blipFill>
        <p:spPr bwMode="auto">
          <a:xfrm>
            <a:off x="2741955" y="4565292"/>
            <a:ext cx="912446" cy="684335"/>
          </a:xfrm>
          <a:prstGeom prst="rect">
            <a:avLst/>
          </a:prstGeom>
          <a:noFill/>
          <a:ln w="9525">
            <a:solidFill>
              <a:srgbClr val="0070C0"/>
            </a:solidFill>
            <a:miter lim="800000"/>
            <a:headEnd/>
            <a:tailEnd/>
          </a:ln>
          <a:effectLst>
            <a:outerShdw blurRad="50800" dist="38100" dir="2700000" algn="tl" rotWithShape="0">
              <a:prstClr val="black">
                <a:alpha val="40000"/>
              </a:prstClr>
            </a:outerShdw>
          </a:effectLst>
        </p:spPr>
      </p:pic>
      <p:pic>
        <p:nvPicPr>
          <p:cNvPr id="1032" name="Picture 8"/>
          <p:cNvPicPr>
            <a:picLocks noChangeAspect="1" noChangeArrowheads="1"/>
          </p:cNvPicPr>
          <p:nvPr/>
        </p:nvPicPr>
        <p:blipFill>
          <a:blip r:embed="rId7" cstate="print"/>
          <a:srcRect/>
          <a:stretch>
            <a:fillRect/>
          </a:stretch>
        </p:blipFill>
        <p:spPr bwMode="auto">
          <a:xfrm flipH="1">
            <a:off x="1981199" y="2542087"/>
            <a:ext cx="879231" cy="555267"/>
          </a:xfrm>
          <a:prstGeom prst="rect">
            <a:avLst/>
          </a:prstGeom>
          <a:noFill/>
          <a:ln w="9525">
            <a:solidFill>
              <a:srgbClr val="0070C0"/>
            </a:solidFill>
            <a:miter lim="800000"/>
            <a:headEnd/>
            <a:tailEnd/>
          </a:ln>
          <a:effectLst>
            <a:outerShdw blurRad="50800" dist="38100" dir="2700000" algn="tl" rotWithShape="0">
              <a:prstClr val="black">
                <a:alpha val="40000"/>
              </a:prstClr>
            </a:outerShdw>
          </a:effectLst>
        </p:spPr>
      </p:pic>
      <p:pic>
        <p:nvPicPr>
          <p:cNvPr id="1033" name="Picture 9"/>
          <p:cNvPicPr>
            <a:picLocks noChangeAspect="1" noChangeArrowheads="1"/>
          </p:cNvPicPr>
          <p:nvPr/>
        </p:nvPicPr>
        <p:blipFill>
          <a:blip r:embed="rId8" cstate="print"/>
          <a:srcRect/>
          <a:stretch>
            <a:fillRect/>
          </a:stretch>
        </p:blipFill>
        <p:spPr bwMode="auto">
          <a:xfrm>
            <a:off x="2683647" y="665108"/>
            <a:ext cx="962737" cy="609150"/>
          </a:xfrm>
          <a:prstGeom prst="rect">
            <a:avLst/>
          </a:prstGeom>
          <a:noFill/>
          <a:ln w="9525">
            <a:solidFill>
              <a:srgbClr val="0070C0"/>
            </a:solidFill>
            <a:miter lim="800000"/>
            <a:headEnd/>
            <a:tailEnd/>
          </a:ln>
          <a:effectLst>
            <a:outerShdw blurRad="50800" dist="38100" dir="2700000" algn="tl" rotWithShape="0">
              <a:prstClr val="black">
                <a:alpha val="40000"/>
              </a:prstClr>
            </a:outerShdw>
          </a:effectLst>
        </p:spPr>
      </p:pic>
      <p:pic>
        <p:nvPicPr>
          <p:cNvPr id="1034" name="Picture 10"/>
          <p:cNvPicPr>
            <a:picLocks noChangeAspect="1" noChangeArrowheads="1"/>
          </p:cNvPicPr>
          <p:nvPr/>
        </p:nvPicPr>
        <p:blipFill>
          <a:blip r:embed="rId9" cstate="print"/>
          <a:srcRect/>
          <a:stretch>
            <a:fillRect/>
          </a:stretch>
        </p:blipFill>
        <p:spPr bwMode="auto">
          <a:xfrm>
            <a:off x="6766225" y="4540157"/>
            <a:ext cx="823295" cy="635995"/>
          </a:xfrm>
          <a:prstGeom prst="rect">
            <a:avLst/>
          </a:prstGeom>
          <a:noFill/>
          <a:ln w="9525">
            <a:solidFill>
              <a:srgbClr val="0070C0"/>
            </a:solidFill>
            <a:miter lim="800000"/>
            <a:headEnd/>
            <a:tailEnd/>
          </a:ln>
          <a:effectLst>
            <a:outerShdw blurRad="50800" dist="38100" dir="2700000" algn="tl" rotWithShape="0">
              <a:prstClr val="black">
                <a:alpha val="40000"/>
              </a:prstClr>
            </a:outerShdw>
          </a:effectLst>
        </p:spPr>
      </p:pic>
      <p:sp>
        <p:nvSpPr>
          <p:cNvPr id="4" name="Rectangle 3"/>
          <p:cNvSpPr/>
          <p:nvPr/>
        </p:nvSpPr>
        <p:spPr bwMode="auto">
          <a:xfrm>
            <a:off x="2778368" y="4027544"/>
            <a:ext cx="3365770" cy="346709"/>
          </a:xfrm>
          <a:prstGeom prst="rect">
            <a:avLst/>
          </a:prstGeom>
          <a:solidFill>
            <a:srgbClr val="FFC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lang="en-US" sz="1600" dirty="0" smtClean="0">
                <a:ea typeface="ＭＳ Ｐゴシック" pitchFamily="1" charset="-128"/>
              </a:rPr>
              <a:t>Location is Central to Tactical SA</a:t>
            </a:r>
            <a:endParaRPr kumimoji="0" lang="en-US" sz="1600"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15" name="Straight Arrow Connector 14"/>
          <p:cNvCxnSpPr>
            <a:stCxn id="4" idx="0"/>
          </p:cNvCxnSpPr>
          <p:nvPr/>
        </p:nvCxnSpPr>
        <p:spPr bwMode="auto">
          <a:xfrm flipV="1">
            <a:off x="4461253" y="3701770"/>
            <a:ext cx="2036" cy="325774"/>
          </a:xfrm>
          <a:prstGeom prst="straightConnector1">
            <a:avLst/>
          </a:prstGeom>
          <a:solidFill>
            <a:srgbClr val="5CA1FB"/>
          </a:solidFill>
          <a:ln w="38100" cap="flat" cmpd="sng" algn="ctr">
            <a:solidFill>
              <a:schemeClr val="tx1"/>
            </a:solidFill>
            <a:prstDash val="solid"/>
            <a:round/>
            <a:headEnd type="none" w="med" len="med"/>
            <a:tailEnd type="arrow"/>
          </a:ln>
          <a:effectLst/>
        </p:spPr>
      </p:cxnSp>
      <p:sp>
        <p:nvSpPr>
          <p:cNvPr id="21" name="Rectangle 20"/>
          <p:cNvSpPr/>
          <p:nvPr/>
        </p:nvSpPr>
        <p:spPr bwMode="auto">
          <a:xfrm>
            <a:off x="339969" y="6259873"/>
            <a:ext cx="8495917" cy="504143"/>
          </a:xfrm>
          <a:prstGeom prst="rect">
            <a:avLst/>
          </a:prstGeom>
          <a:noFill/>
          <a:ln w="317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ts val="300"/>
              </a:spcBef>
              <a:spcAft>
                <a:spcPct val="0"/>
              </a:spcAft>
              <a:buClrTx/>
              <a:buSzTx/>
              <a:buFontTx/>
              <a:buNone/>
              <a:tabLst/>
            </a:pPr>
            <a:r>
              <a:rPr lang="en-US" sz="1600" i="1" dirty="0" smtClean="0">
                <a:ea typeface="ＭＳ Ｐゴシック" pitchFamily="1" charset="-128"/>
              </a:rPr>
              <a:t>As an example that is generalizable to other dimensions, </a:t>
            </a:r>
            <a:r>
              <a:rPr lang="en-US" sz="1600" b="1" i="1" dirty="0" smtClean="0">
                <a:ea typeface="ＭＳ Ｐゴシック" pitchFamily="1" charset="-128"/>
              </a:rPr>
              <a:t>location</a:t>
            </a:r>
            <a:r>
              <a:rPr lang="en-US" sz="1600" i="1" dirty="0" smtClean="0">
                <a:ea typeface="ＭＳ Ｐゴシック" pitchFamily="1" charset="-128"/>
              </a:rPr>
              <a:t> is a core tactical SA attribute that ecosystem changes are likely to affect over the life of the SA application.</a:t>
            </a:r>
            <a:endParaRPr kumimoji="0" lang="en-US" sz="1600" i="1" u="none" strike="noStrike" cap="none" normalizeH="0" baseline="0" dirty="0" smtClean="0">
              <a:ln>
                <a:noFill/>
              </a:ln>
              <a:effectLst/>
              <a:ea typeface="ＭＳ Ｐゴシック" pitchFamily="1" charset="-128"/>
            </a:endParaRPr>
          </a:p>
        </p:txBody>
      </p:sp>
    </p:spTree>
    <p:extLst>
      <p:ext uri="{BB962C8B-B14F-4D97-AF65-F5344CB8AC3E}">
        <p14:creationId xmlns:p14="http://schemas.microsoft.com/office/powerpoint/2010/main" val="4022472580"/>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67"/>
          <p:cNvGrpSpPr/>
          <p:nvPr/>
        </p:nvGrpSpPr>
        <p:grpSpPr>
          <a:xfrm>
            <a:off x="201706" y="3481330"/>
            <a:ext cx="2312894" cy="2569845"/>
            <a:chOff x="201706" y="3402106"/>
            <a:chExt cx="2312894" cy="2649070"/>
          </a:xfrm>
          <a:solidFill>
            <a:srgbClr val="00B050">
              <a:alpha val="50196"/>
            </a:srgbClr>
          </a:solidFill>
        </p:grpSpPr>
        <p:sp>
          <p:nvSpPr>
            <p:cNvPr id="46" name="Rounded Rectangle 45"/>
            <p:cNvSpPr/>
            <p:nvPr/>
          </p:nvSpPr>
          <p:spPr bwMode="auto">
            <a:xfrm>
              <a:off x="201706" y="3402106"/>
              <a:ext cx="2312894" cy="2649070"/>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w="38100" cap="flat" cmpd="sng" algn="ctr">
              <a:solidFill>
                <a:schemeClr val="accent1">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a:spcBef>
                  <a:spcPct val="50000"/>
                </a:spcBef>
              </a:pPr>
              <a:endParaRPr lang="en-US" sz="1600" b="1" dirty="0" smtClean="0">
                <a:ea typeface="ＭＳ Ｐゴシック" pitchFamily="1" charset="-128"/>
              </a:endParaRPr>
            </a:p>
          </p:txBody>
        </p:sp>
        <p:sp>
          <p:nvSpPr>
            <p:cNvPr id="64" name="TextBox 63"/>
            <p:cNvSpPr txBox="1"/>
            <p:nvPr/>
          </p:nvSpPr>
          <p:spPr>
            <a:xfrm>
              <a:off x="350543" y="5640965"/>
              <a:ext cx="2062152" cy="380718"/>
            </a:xfrm>
            <a:prstGeom prst="rect">
              <a:avLst/>
            </a:prstGeom>
            <a:noFill/>
            <a:ln>
              <a:noFill/>
            </a:ln>
          </p:spPr>
          <p:txBody>
            <a:bodyPr wrap="square" rtlCol="0">
              <a:spAutoFit/>
            </a:bodyPr>
            <a:lstStyle/>
            <a:p>
              <a:r>
                <a:rPr lang="en-US" sz="1800" b="1" dirty="0" smtClean="0">
                  <a:solidFill>
                    <a:schemeClr val="accent1">
                      <a:lumMod val="75000"/>
                    </a:schemeClr>
                  </a:solidFill>
                </a:rPr>
                <a:t>Mission Analysis</a:t>
              </a:r>
              <a:endParaRPr lang="en-US" sz="1800" b="1" dirty="0">
                <a:solidFill>
                  <a:schemeClr val="accent1">
                    <a:lumMod val="75000"/>
                  </a:schemeClr>
                </a:solidFill>
              </a:endParaRPr>
            </a:p>
          </p:txBody>
        </p:sp>
      </p:grpSp>
      <p:grpSp>
        <p:nvGrpSpPr>
          <p:cNvPr id="4" name="Group 65"/>
          <p:cNvGrpSpPr/>
          <p:nvPr/>
        </p:nvGrpSpPr>
        <p:grpSpPr>
          <a:xfrm>
            <a:off x="161364" y="510988"/>
            <a:ext cx="8740588" cy="2860173"/>
            <a:chOff x="161364" y="510988"/>
            <a:chExt cx="8740588" cy="2944905"/>
          </a:xfrm>
          <a:gradFill flip="none" rotWithShape="1">
            <a:gsLst>
              <a:gs pos="0">
                <a:srgbClr val="FFD581">
                  <a:tint val="66000"/>
                  <a:satMod val="160000"/>
                </a:srgbClr>
              </a:gs>
              <a:gs pos="50000">
                <a:srgbClr val="FFD581">
                  <a:tint val="44500"/>
                  <a:satMod val="160000"/>
                </a:srgbClr>
              </a:gs>
              <a:gs pos="100000">
                <a:srgbClr val="FFD581">
                  <a:tint val="23500"/>
                  <a:satMod val="160000"/>
                </a:srgbClr>
              </a:gs>
            </a:gsLst>
            <a:lin ang="2700000" scaled="1"/>
            <a:tileRect/>
          </a:gradFill>
        </p:grpSpPr>
        <p:sp>
          <p:nvSpPr>
            <p:cNvPr id="43" name="Rounded Rectangle 42"/>
            <p:cNvSpPr/>
            <p:nvPr/>
          </p:nvSpPr>
          <p:spPr bwMode="auto">
            <a:xfrm>
              <a:off x="161364" y="510988"/>
              <a:ext cx="8740588" cy="2944905"/>
            </a:xfrm>
            <a:prstGeom prst="roundRect">
              <a:avLst/>
            </a:prstGeom>
            <a:grpFill/>
            <a:ln w="38100" cap="flat" cmpd="sng" algn="ctr">
              <a:solidFill>
                <a:srgbClr val="FFC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60" name="TextBox 59"/>
            <p:cNvSpPr txBox="1"/>
            <p:nvPr/>
          </p:nvSpPr>
          <p:spPr>
            <a:xfrm>
              <a:off x="375493" y="592752"/>
              <a:ext cx="2210503" cy="380273"/>
            </a:xfrm>
            <a:prstGeom prst="rect">
              <a:avLst/>
            </a:prstGeom>
            <a:grpFill/>
            <a:ln>
              <a:noFill/>
            </a:ln>
          </p:spPr>
          <p:txBody>
            <a:bodyPr wrap="square" rtlCol="0">
              <a:spAutoFit/>
            </a:bodyPr>
            <a:lstStyle/>
            <a:p>
              <a:r>
                <a:rPr lang="en-US" sz="1800" b="1" dirty="0" smtClean="0">
                  <a:solidFill>
                    <a:srgbClr val="AE7612"/>
                  </a:solidFill>
                </a:rPr>
                <a:t>Mission Planning</a:t>
              </a:r>
              <a:endParaRPr lang="en-US" sz="1800" b="1" dirty="0">
                <a:solidFill>
                  <a:srgbClr val="AE7612"/>
                </a:solidFill>
              </a:endParaRPr>
            </a:p>
          </p:txBody>
        </p:sp>
      </p:grpSp>
      <p:grpSp>
        <p:nvGrpSpPr>
          <p:cNvPr id="5" name="Group 66"/>
          <p:cNvGrpSpPr/>
          <p:nvPr/>
        </p:nvGrpSpPr>
        <p:grpSpPr>
          <a:xfrm>
            <a:off x="2622014" y="3469341"/>
            <a:ext cx="6253044" cy="2595283"/>
            <a:chOff x="2622014" y="3469341"/>
            <a:chExt cx="6253044" cy="2595283"/>
          </a:xfrm>
          <a:gradFill flip="none" rotWithShape="1">
            <a:gsLst>
              <a:gs pos="0">
                <a:srgbClr val="FF6D6D">
                  <a:tint val="66000"/>
                  <a:satMod val="160000"/>
                </a:srgbClr>
              </a:gs>
              <a:gs pos="50000">
                <a:srgbClr val="FF6D6D">
                  <a:tint val="44500"/>
                  <a:satMod val="160000"/>
                </a:srgbClr>
              </a:gs>
              <a:gs pos="100000">
                <a:srgbClr val="FF6D6D">
                  <a:tint val="23500"/>
                  <a:satMod val="160000"/>
                </a:srgbClr>
              </a:gs>
            </a:gsLst>
            <a:lin ang="2700000" scaled="1"/>
            <a:tileRect/>
          </a:gradFill>
        </p:grpSpPr>
        <p:sp>
          <p:nvSpPr>
            <p:cNvPr id="45" name="Rounded Rectangle 44"/>
            <p:cNvSpPr/>
            <p:nvPr/>
          </p:nvSpPr>
          <p:spPr bwMode="auto">
            <a:xfrm>
              <a:off x="2622014" y="3469341"/>
              <a:ext cx="6253044" cy="2595283"/>
            </a:xfrm>
            <a:prstGeom prst="roundRect">
              <a:avLst/>
            </a:prstGeom>
            <a:grpFill/>
            <a:ln w="38100" cap="flat" cmpd="sng" algn="ctr">
              <a:solidFill>
                <a:srgbClr val="FF6D6D"/>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a:spcBef>
                  <a:spcPct val="50000"/>
                </a:spcBef>
              </a:pPr>
              <a:endParaRPr lang="en-US" sz="1600" b="1" dirty="0" smtClean="0">
                <a:ea typeface="ＭＳ Ｐゴシック" pitchFamily="1" charset="-128"/>
              </a:endParaRPr>
            </a:p>
          </p:txBody>
        </p:sp>
        <p:sp>
          <p:nvSpPr>
            <p:cNvPr id="63" name="TextBox 62"/>
            <p:cNvSpPr txBox="1"/>
            <p:nvPr/>
          </p:nvSpPr>
          <p:spPr>
            <a:xfrm>
              <a:off x="6230024" y="5629087"/>
              <a:ext cx="2345662" cy="369332"/>
            </a:xfrm>
            <a:prstGeom prst="rect">
              <a:avLst/>
            </a:prstGeom>
            <a:grpFill/>
            <a:ln>
              <a:noFill/>
            </a:ln>
          </p:spPr>
          <p:txBody>
            <a:bodyPr wrap="square" rtlCol="0">
              <a:spAutoFit/>
            </a:bodyPr>
            <a:lstStyle/>
            <a:p>
              <a:r>
                <a:rPr lang="en-US" sz="1800" b="1" dirty="0" smtClean="0">
                  <a:solidFill>
                    <a:srgbClr val="C00000"/>
                  </a:solidFill>
                </a:rPr>
                <a:t>Mission Execution</a:t>
              </a:r>
              <a:endParaRPr lang="en-US" sz="1800" b="1" dirty="0">
                <a:solidFill>
                  <a:srgbClr val="C00000"/>
                </a:solidFill>
              </a:endParaRPr>
            </a:p>
          </p:txBody>
        </p:sp>
      </p:grpSp>
      <p:sp>
        <p:nvSpPr>
          <p:cNvPr id="24577" name="Title 1"/>
          <p:cNvSpPr>
            <a:spLocks noGrp="1"/>
          </p:cNvSpPr>
          <p:nvPr>
            <p:ph type="title"/>
          </p:nvPr>
        </p:nvSpPr>
        <p:spPr>
          <a:xfrm>
            <a:off x="198673" y="138615"/>
            <a:ext cx="8843727" cy="252299"/>
          </a:xfrm>
        </p:spPr>
        <p:txBody>
          <a:bodyPr/>
          <a:lstStyle/>
          <a:p>
            <a:r>
              <a:rPr lang="en-US" sz="2000" dirty="0" err="1" smtClean="0"/>
              <a:t>ConOps</a:t>
            </a:r>
            <a:r>
              <a:rPr lang="en-US" sz="2000" dirty="0" smtClean="0"/>
              <a:t>: “Boots-on-the-ground” – Mission Activities at the Tactical Edge</a:t>
            </a:r>
          </a:p>
        </p:txBody>
      </p:sp>
      <p:pic>
        <p:nvPicPr>
          <p:cNvPr id="24581" name="Picture 5"/>
          <p:cNvPicPr>
            <a:picLocks noChangeAspect="1" noChangeArrowheads="1"/>
          </p:cNvPicPr>
          <p:nvPr/>
        </p:nvPicPr>
        <p:blipFill>
          <a:blip r:embed="rId3" cstate="print"/>
          <a:srcRect/>
          <a:stretch>
            <a:fillRect/>
          </a:stretch>
        </p:blipFill>
        <p:spPr bwMode="auto">
          <a:xfrm>
            <a:off x="3549340" y="2746027"/>
            <a:ext cx="1981201" cy="1313200"/>
          </a:xfrm>
          <a:prstGeom prst="rect">
            <a:avLst/>
          </a:prstGeom>
          <a:noFill/>
          <a:ln w="9525">
            <a:noFill/>
            <a:miter lim="800000"/>
            <a:headEnd/>
            <a:tailEnd/>
          </a:ln>
          <a:effectLst>
            <a:outerShdw blurRad="50800" dist="38100" dir="2700000" algn="tl" rotWithShape="0">
              <a:prstClr val="black">
                <a:alpha val="40000"/>
              </a:prstClr>
            </a:outerShdw>
          </a:effectLst>
        </p:spPr>
      </p:pic>
      <p:grpSp>
        <p:nvGrpSpPr>
          <p:cNvPr id="6" name="Group 47"/>
          <p:cNvGrpSpPr/>
          <p:nvPr/>
        </p:nvGrpSpPr>
        <p:grpSpPr>
          <a:xfrm>
            <a:off x="3901530" y="1066800"/>
            <a:ext cx="1600200" cy="1341146"/>
            <a:chOff x="3352800" y="838200"/>
            <a:chExt cx="1967945" cy="1798346"/>
          </a:xfrm>
        </p:grpSpPr>
        <p:grpSp>
          <p:nvGrpSpPr>
            <p:cNvPr id="7" name="Group 27"/>
            <p:cNvGrpSpPr/>
            <p:nvPr/>
          </p:nvGrpSpPr>
          <p:grpSpPr>
            <a:xfrm>
              <a:off x="3810000" y="1219200"/>
              <a:ext cx="1373778" cy="1417346"/>
              <a:chOff x="2838301" y="381000"/>
              <a:chExt cx="1373778" cy="1417346"/>
            </a:xfrm>
          </p:grpSpPr>
          <p:pic>
            <p:nvPicPr>
              <p:cNvPr id="1026" name="Picture 2"/>
              <p:cNvPicPr>
                <a:picLocks noChangeAspect="1" noChangeArrowheads="1"/>
              </p:cNvPicPr>
              <p:nvPr/>
            </p:nvPicPr>
            <p:blipFill>
              <a:blip r:embed="rId4" cstate="print"/>
              <a:srcRect/>
              <a:stretch>
                <a:fillRect/>
              </a:stretch>
            </p:blipFill>
            <p:spPr bwMode="auto">
              <a:xfrm>
                <a:off x="3048000" y="381000"/>
                <a:ext cx="838200" cy="670560"/>
              </a:xfrm>
              <a:prstGeom prst="rect">
                <a:avLst/>
              </a:prstGeom>
              <a:noFill/>
              <a:ln w="9525">
                <a:noFill/>
                <a:miter lim="800000"/>
                <a:headEnd/>
                <a:tailEnd/>
              </a:ln>
            </p:spPr>
          </p:pic>
          <p:pic>
            <p:nvPicPr>
              <p:cNvPr id="24" name="Picture 6"/>
              <p:cNvPicPr>
                <a:picLocks noChangeAspect="1" noChangeArrowheads="1"/>
              </p:cNvPicPr>
              <p:nvPr/>
            </p:nvPicPr>
            <p:blipFill>
              <a:blip r:embed="rId5" cstate="print"/>
              <a:srcRect/>
              <a:stretch>
                <a:fillRect/>
              </a:stretch>
            </p:blipFill>
            <p:spPr bwMode="auto">
              <a:xfrm>
                <a:off x="3200400" y="990600"/>
                <a:ext cx="1011679" cy="807746"/>
              </a:xfrm>
              <a:prstGeom prst="rect">
                <a:avLst/>
              </a:prstGeom>
              <a:noFill/>
              <a:ln w="9525">
                <a:noFill/>
                <a:miter lim="800000"/>
                <a:headEnd/>
                <a:tailEnd/>
              </a:ln>
            </p:spPr>
          </p:pic>
          <p:pic>
            <p:nvPicPr>
              <p:cNvPr id="25" name="Picture 2"/>
              <p:cNvPicPr>
                <a:picLocks noChangeAspect="1" noChangeArrowheads="1"/>
              </p:cNvPicPr>
              <p:nvPr/>
            </p:nvPicPr>
            <p:blipFill>
              <a:blip r:embed="rId6" cstate="print"/>
              <a:srcRect/>
              <a:stretch>
                <a:fillRect/>
              </a:stretch>
            </p:blipFill>
            <p:spPr bwMode="auto">
              <a:xfrm rot="1350565">
                <a:off x="2838301" y="1033736"/>
                <a:ext cx="337580" cy="564002"/>
              </a:xfrm>
              <a:prstGeom prst="rect">
                <a:avLst/>
              </a:prstGeom>
              <a:noFill/>
              <a:ln w="9525">
                <a:noFill/>
                <a:miter lim="800000"/>
                <a:headEnd/>
                <a:tailEnd/>
              </a:ln>
            </p:spPr>
          </p:pic>
        </p:grpSp>
        <p:grpSp>
          <p:nvGrpSpPr>
            <p:cNvPr id="8" name="Group 38"/>
            <p:cNvGrpSpPr/>
            <p:nvPr/>
          </p:nvGrpSpPr>
          <p:grpSpPr>
            <a:xfrm>
              <a:off x="3352800" y="838200"/>
              <a:ext cx="930771" cy="1184782"/>
              <a:chOff x="349250" y="2023068"/>
              <a:chExt cx="930771" cy="1184782"/>
            </a:xfrm>
          </p:grpSpPr>
          <p:pic>
            <p:nvPicPr>
              <p:cNvPr id="30" name="Picture 7"/>
              <p:cNvPicPr>
                <a:picLocks noChangeAspect="1" noChangeArrowheads="1"/>
              </p:cNvPicPr>
              <p:nvPr/>
            </p:nvPicPr>
            <p:blipFill>
              <a:blip r:embed="rId7" cstate="print"/>
              <a:srcRect/>
              <a:stretch>
                <a:fillRect/>
              </a:stretch>
            </p:blipFill>
            <p:spPr bwMode="auto">
              <a:xfrm>
                <a:off x="349250" y="2393037"/>
                <a:ext cx="456604" cy="571202"/>
              </a:xfrm>
              <a:prstGeom prst="rect">
                <a:avLst/>
              </a:prstGeom>
              <a:noFill/>
              <a:ln w="9525">
                <a:noFill/>
                <a:miter lim="800000"/>
                <a:headEnd/>
                <a:tailEnd/>
              </a:ln>
            </p:spPr>
          </p:pic>
          <p:pic>
            <p:nvPicPr>
              <p:cNvPr id="31" name="Picture 8"/>
              <p:cNvPicPr>
                <a:picLocks noChangeAspect="1" noChangeArrowheads="1"/>
              </p:cNvPicPr>
              <p:nvPr/>
            </p:nvPicPr>
            <p:blipFill>
              <a:blip r:embed="rId8" cstate="print"/>
              <a:srcRect/>
              <a:stretch>
                <a:fillRect/>
              </a:stretch>
            </p:blipFill>
            <p:spPr bwMode="auto">
              <a:xfrm>
                <a:off x="568772" y="2682077"/>
                <a:ext cx="348307" cy="525773"/>
              </a:xfrm>
              <a:prstGeom prst="rect">
                <a:avLst/>
              </a:prstGeom>
              <a:noFill/>
              <a:ln w="9525">
                <a:noFill/>
                <a:miter lim="800000"/>
                <a:headEnd/>
                <a:tailEnd/>
              </a:ln>
            </p:spPr>
          </p:pic>
          <p:pic>
            <p:nvPicPr>
              <p:cNvPr id="32" name="Picture 9"/>
              <p:cNvPicPr>
                <a:picLocks noChangeAspect="1" noChangeArrowheads="1"/>
              </p:cNvPicPr>
              <p:nvPr/>
            </p:nvPicPr>
            <p:blipFill>
              <a:blip r:embed="rId9" cstate="print"/>
              <a:srcRect/>
              <a:stretch>
                <a:fillRect/>
              </a:stretch>
            </p:blipFill>
            <p:spPr bwMode="auto">
              <a:xfrm>
                <a:off x="697558" y="2023068"/>
                <a:ext cx="582463" cy="662126"/>
              </a:xfrm>
              <a:prstGeom prst="rect">
                <a:avLst/>
              </a:prstGeom>
              <a:noFill/>
              <a:ln w="9525">
                <a:noFill/>
                <a:miter lim="800000"/>
                <a:headEnd/>
                <a:tailEnd/>
              </a:ln>
            </p:spPr>
          </p:pic>
        </p:grpSp>
        <p:pic>
          <p:nvPicPr>
            <p:cNvPr id="41" name="Picture 40" descr="ChasingScott4.bmp"/>
            <p:cNvPicPr/>
            <p:nvPr/>
          </p:nvPicPr>
          <p:blipFill>
            <a:blip r:embed="rId10" cstate="print"/>
            <a:srcRect l="4546" r="4546"/>
            <a:stretch>
              <a:fillRect/>
            </a:stretch>
          </p:blipFill>
          <p:spPr bwMode="gray">
            <a:xfrm>
              <a:off x="4419600" y="838200"/>
              <a:ext cx="901145" cy="589351"/>
            </a:xfrm>
            <a:prstGeom prst="rect">
              <a:avLst/>
            </a:prstGeom>
            <a:noFill/>
            <a:ln w="9525">
              <a:noFill/>
              <a:miter lim="800000"/>
              <a:headEnd/>
              <a:tailEnd/>
            </a:ln>
          </p:spPr>
        </p:pic>
        <p:pic>
          <p:nvPicPr>
            <p:cNvPr id="47" name="Picture 7" descr="C:\Documents and Settings\ejm\Local Settings\Temporary Internet Files\Content.IE5\LJBM0CLU\MC900329964[1].wmf"/>
            <p:cNvPicPr>
              <a:picLocks noChangeAspect="1" noChangeArrowheads="1"/>
            </p:cNvPicPr>
            <p:nvPr/>
          </p:nvPicPr>
          <p:blipFill>
            <a:blip r:embed="rId11" cstate="print"/>
            <a:srcRect/>
            <a:stretch>
              <a:fillRect/>
            </a:stretch>
          </p:blipFill>
          <p:spPr bwMode="auto">
            <a:xfrm>
              <a:off x="4876800" y="1371600"/>
              <a:ext cx="347678" cy="488307"/>
            </a:xfrm>
            <a:prstGeom prst="rect">
              <a:avLst/>
            </a:prstGeom>
            <a:noFill/>
          </p:spPr>
        </p:pic>
      </p:grpSp>
      <p:grpSp>
        <p:nvGrpSpPr>
          <p:cNvPr id="9" name="Group 50"/>
          <p:cNvGrpSpPr/>
          <p:nvPr/>
        </p:nvGrpSpPr>
        <p:grpSpPr>
          <a:xfrm>
            <a:off x="6175473" y="2943397"/>
            <a:ext cx="1356029" cy="1059590"/>
            <a:chOff x="6477000" y="1219200"/>
            <a:chExt cx="1356029" cy="1059590"/>
          </a:xfrm>
        </p:grpSpPr>
        <p:pic>
          <p:nvPicPr>
            <p:cNvPr id="44" name="Picture 8"/>
            <p:cNvPicPr>
              <a:picLocks noChangeAspect="1" noChangeArrowheads="1"/>
            </p:cNvPicPr>
            <p:nvPr/>
          </p:nvPicPr>
          <p:blipFill>
            <a:blip r:embed="rId8" cstate="print"/>
            <a:srcRect/>
            <a:stretch>
              <a:fillRect/>
            </a:stretch>
          </p:blipFill>
          <p:spPr bwMode="auto">
            <a:xfrm>
              <a:off x="6477000" y="1295400"/>
              <a:ext cx="348307" cy="525773"/>
            </a:xfrm>
            <a:prstGeom prst="rect">
              <a:avLst/>
            </a:prstGeom>
            <a:noFill/>
            <a:ln w="9525">
              <a:noFill/>
              <a:miter lim="800000"/>
              <a:headEnd/>
              <a:tailEnd/>
            </a:ln>
          </p:spPr>
        </p:pic>
        <p:pic>
          <p:nvPicPr>
            <p:cNvPr id="49" name="Picture 6"/>
            <p:cNvPicPr>
              <a:picLocks noChangeAspect="1" noChangeArrowheads="1"/>
            </p:cNvPicPr>
            <p:nvPr/>
          </p:nvPicPr>
          <p:blipFill>
            <a:blip r:embed="rId5" cstate="print"/>
            <a:srcRect/>
            <a:stretch>
              <a:fillRect/>
            </a:stretch>
          </p:blipFill>
          <p:spPr bwMode="auto">
            <a:xfrm>
              <a:off x="7010400" y="1676400"/>
              <a:ext cx="822629" cy="602390"/>
            </a:xfrm>
            <a:prstGeom prst="rect">
              <a:avLst/>
            </a:prstGeom>
            <a:noFill/>
            <a:ln w="9525">
              <a:noFill/>
              <a:miter lim="800000"/>
              <a:headEnd/>
              <a:tailEnd/>
            </a:ln>
          </p:spPr>
        </p:pic>
        <p:pic>
          <p:nvPicPr>
            <p:cNvPr id="50" name="Picture 49" descr="ChasingScott4.bmp"/>
            <p:cNvPicPr/>
            <p:nvPr/>
          </p:nvPicPr>
          <p:blipFill>
            <a:blip r:embed="rId10" cstate="print"/>
            <a:srcRect l="4546" r="4546"/>
            <a:stretch>
              <a:fillRect/>
            </a:stretch>
          </p:blipFill>
          <p:spPr bwMode="gray">
            <a:xfrm>
              <a:off x="6858000" y="1219200"/>
              <a:ext cx="732750" cy="439518"/>
            </a:xfrm>
            <a:prstGeom prst="rect">
              <a:avLst/>
            </a:prstGeom>
            <a:noFill/>
            <a:ln w="9525">
              <a:noFill/>
              <a:miter lim="800000"/>
              <a:headEnd/>
              <a:tailEnd/>
            </a:ln>
          </p:spPr>
        </p:pic>
      </p:grpSp>
      <p:pic>
        <p:nvPicPr>
          <p:cNvPr id="1029" name="Picture 5"/>
          <p:cNvPicPr>
            <a:picLocks noChangeAspect="1" noChangeArrowheads="1"/>
          </p:cNvPicPr>
          <p:nvPr/>
        </p:nvPicPr>
        <p:blipFill>
          <a:blip r:embed="rId12" cstate="print"/>
          <a:srcRect/>
          <a:stretch>
            <a:fillRect/>
          </a:stretch>
        </p:blipFill>
        <p:spPr bwMode="auto">
          <a:xfrm>
            <a:off x="4934784" y="2028240"/>
            <a:ext cx="668755" cy="438150"/>
          </a:xfrm>
          <a:prstGeom prst="rect">
            <a:avLst/>
          </a:prstGeom>
          <a:noFill/>
          <a:ln w="9525">
            <a:noFill/>
            <a:miter lim="800000"/>
            <a:headEnd/>
            <a:tailEnd/>
          </a:ln>
        </p:spPr>
      </p:pic>
      <p:pic>
        <p:nvPicPr>
          <p:cNvPr id="1030" name="Picture 6"/>
          <p:cNvPicPr>
            <a:picLocks noChangeAspect="1" noChangeArrowheads="1"/>
          </p:cNvPicPr>
          <p:nvPr/>
        </p:nvPicPr>
        <p:blipFill>
          <a:blip r:embed="rId13" cstate="print"/>
          <a:srcRect/>
          <a:stretch>
            <a:fillRect/>
          </a:stretch>
        </p:blipFill>
        <p:spPr bwMode="auto">
          <a:xfrm>
            <a:off x="3636078" y="2074996"/>
            <a:ext cx="651642" cy="377952"/>
          </a:xfrm>
          <a:prstGeom prst="rect">
            <a:avLst/>
          </a:prstGeom>
          <a:noFill/>
          <a:ln w="9525">
            <a:noFill/>
            <a:miter lim="800000"/>
            <a:headEnd/>
            <a:tailEnd/>
          </a:ln>
        </p:spPr>
      </p:pic>
      <p:grpSp>
        <p:nvGrpSpPr>
          <p:cNvPr id="10" name="Group 56"/>
          <p:cNvGrpSpPr/>
          <p:nvPr/>
        </p:nvGrpSpPr>
        <p:grpSpPr>
          <a:xfrm>
            <a:off x="3874287" y="4276088"/>
            <a:ext cx="1667130" cy="971839"/>
            <a:chOff x="6573327" y="2874139"/>
            <a:chExt cx="2018104" cy="1063178"/>
          </a:xfrm>
        </p:grpSpPr>
        <p:pic>
          <p:nvPicPr>
            <p:cNvPr id="53" name="Picture 6"/>
            <p:cNvPicPr>
              <a:picLocks noChangeAspect="1" noChangeArrowheads="1"/>
            </p:cNvPicPr>
            <p:nvPr/>
          </p:nvPicPr>
          <p:blipFill>
            <a:blip r:embed="rId14" cstate="print"/>
            <a:srcRect/>
            <a:stretch>
              <a:fillRect/>
            </a:stretch>
          </p:blipFill>
          <p:spPr bwMode="auto">
            <a:xfrm>
              <a:off x="7239000" y="3352800"/>
              <a:ext cx="914400" cy="530352"/>
            </a:xfrm>
            <a:prstGeom prst="rect">
              <a:avLst/>
            </a:prstGeom>
            <a:noFill/>
            <a:ln w="9525">
              <a:noFill/>
              <a:miter lim="800000"/>
              <a:headEnd/>
              <a:tailEnd/>
            </a:ln>
          </p:spPr>
        </p:pic>
        <p:pic>
          <p:nvPicPr>
            <p:cNvPr id="1031" name="Picture 7"/>
            <p:cNvPicPr>
              <a:picLocks noChangeAspect="1" noChangeArrowheads="1"/>
            </p:cNvPicPr>
            <p:nvPr/>
          </p:nvPicPr>
          <p:blipFill>
            <a:blip r:embed="rId15" cstate="print"/>
            <a:srcRect/>
            <a:stretch>
              <a:fillRect/>
            </a:stretch>
          </p:blipFill>
          <p:spPr bwMode="auto">
            <a:xfrm>
              <a:off x="6573327" y="2971800"/>
              <a:ext cx="609600" cy="835025"/>
            </a:xfrm>
            <a:prstGeom prst="rect">
              <a:avLst/>
            </a:prstGeom>
            <a:noFill/>
            <a:ln w="9525">
              <a:noFill/>
              <a:miter lim="800000"/>
              <a:headEnd/>
              <a:tailEnd/>
            </a:ln>
          </p:spPr>
        </p:pic>
        <p:pic>
          <p:nvPicPr>
            <p:cNvPr id="54" name="Picture 3"/>
            <p:cNvPicPr>
              <a:picLocks noChangeAspect="1" noChangeArrowheads="1"/>
            </p:cNvPicPr>
            <p:nvPr/>
          </p:nvPicPr>
          <p:blipFill>
            <a:blip r:embed="rId16" cstate="print"/>
            <a:srcRect/>
            <a:stretch>
              <a:fillRect/>
            </a:stretch>
          </p:blipFill>
          <p:spPr bwMode="auto">
            <a:xfrm>
              <a:off x="7222319" y="3022918"/>
              <a:ext cx="685799" cy="914399"/>
            </a:xfrm>
            <a:prstGeom prst="rect">
              <a:avLst/>
            </a:prstGeom>
            <a:noFill/>
            <a:ln w="9525">
              <a:noFill/>
              <a:miter lim="800000"/>
              <a:headEnd/>
              <a:tailEnd/>
            </a:ln>
          </p:spPr>
        </p:pic>
        <p:pic>
          <p:nvPicPr>
            <p:cNvPr id="1032" name="Picture 8"/>
            <p:cNvPicPr>
              <a:picLocks noChangeAspect="1" noChangeArrowheads="1"/>
            </p:cNvPicPr>
            <p:nvPr/>
          </p:nvPicPr>
          <p:blipFill>
            <a:blip r:embed="rId17" cstate="print"/>
            <a:srcRect/>
            <a:stretch>
              <a:fillRect/>
            </a:stretch>
          </p:blipFill>
          <p:spPr bwMode="auto">
            <a:xfrm>
              <a:off x="7731573" y="2874139"/>
              <a:ext cx="714375" cy="859542"/>
            </a:xfrm>
            <a:prstGeom prst="rect">
              <a:avLst/>
            </a:prstGeom>
            <a:noFill/>
            <a:ln w="9525">
              <a:noFill/>
              <a:miter lim="800000"/>
              <a:headEnd/>
              <a:tailEnd/>
            </a:ln>
          </p:spPr>
        </p:pic>
        <p:pic>
          <p:nvPicPr>
            <p:cNvPr id="55" name="Picture 8"/>
            <p:cNvPicPr>
              <a:picLocks noChangeAspect="1" noChangeArrowheads="1"/>
            </p:cNvPicPr>
            <p:nvPr/>
          </p:nvPicPr>
          <p:blipFill>
            <a:blip r:embed="rId8" cstate="print"/>
            <a:srcRect/>
            <a:stretch>
              <a:fillRect/>
            </a:stretch>
          </p:blipFill>
          <p:spPr bwMode="auto">
            <a:xfrm>
              <a:off x="8243124" y="3314528"/>
              <a:ext cx="348307" cy="525773"/>
            </a:xfrm>
            <a:prstGeom prst="rect">
              <a:avLst/>
            </a:prstGeom>
            <a:noFill/>
            <a:ln w="9525">
              <a:noFill/>
              <a:miter lim="800000"/>
              <a:headEnd/>
              <a:tailEnd/>
            </a:ln>
          </p:spPr>
        </p:pic>
      </p:grpSp>
      <p:sp>
        <p:nvSpPr>
          <p:cNvPr id="56" name="TextBox 5"/>
          <p:cNvSpPr txBox="1">
            <a:spLocks noChangeArrowheads="1"/>
          </p:cNvSpPr>
          <p:nvPr/>
        </p:nvSpPr>
        <p:spPr bwMode="auto">
          <a:xfrm>
            <a:off x="394344" y="4687275"/>
            <a:ext cx="1066800" cy="830997"/>
          </a:xfrm>
          <a:prstGeom prst="rect">
            <a:avLst/>
          </a:prstGeom>
          <a:noFill/>
          <a:ln w="9525">
            <a:noFill/>
            <a:miter lim="800000"/>
            <a:headEnd/>
            <a:tailEnd/>
          </a:ln>
        </p:spPr>
        <p:txBody>
          <a:bodyPr wrap="square">
            <a:spAutoFit/>
          </a:bodyPr>
          <a:lstStyle/>
          <a:p>
            <a:r>
              <a:rPr lang="en-US" sz="1200" b="1" dirty="0" smtClean="0"/>
              <a:t>Analyze &amp; report completed mission</a:t>
            </a:r>
            <a:endParaRPr lang="en-US" sz="1200" b="1" dirty="0"/>
          </a:p>
        </p:txBody>
      </p:sp>
      <p:sp>
        <p:nvSpPr>
          <p:cNvPr id="61" name="TextBox 5"/>
          <p:cNvSpPr txBox="1">
            <a:spLocks noChangeArrowheads="1"/>
          </p:cNvSpPr>
          <p:nvPr/>
        </p:nvSpPr>
        <p:spPr bwMode="auto">
          <a:xfrm>
            <a:off x="3746375" y="5249112"/>
            <a:ext cx="1845498" cy="646331"/>
          </a:xfrm>
          <a:prstGeom prst="rect">
            <a:avLst/>
          </a:prstGeom>
          <a:noFill/>
          <a:ln w="9525">
            <a:noFill/>
            <a:miter lim="800000"/>
            <a:headEnd/>
            <a:tailEnd/>
          </a:ln>
        </p:spPr>
        <p:txBody>
          <a:bodyPr wrap="square">
            <a:spAutoFit/>
          </a:bodyPr>
          <a:lstStyle/>
          <a:p>
            <a:r>
              <a:rPr lang="en-US" sz="1200" b="1" dirty="0" smtClean="0"/>
              <a:t>Tailor &amp; use mission-specific operational picture </a:t>
            </a:r>
            <a:endParaRPr lang="en-US" sz="1200" b="1" dirty="0"/>
          </a:p>
        </p:txBody>
      </p:sp>
      <p:sp>
        <p:nvSpPr>
          <p:cNvPr id="70" name="TextBox 5"/>
          <p:cNvSpPr txBox="1">
            <a:spLocks noChangeArrowheads="1"/>
          </p:cNvSpPr>
          <p:nvPr/>
        </p:nvSpPr>
        <p:spPr bwMode="auto">
          <a:xfrm>
            <a:off x="7392026" y="2395307"/>
            <a:ext cx="1357836" cy="1015663"/>
          </a:xfrm>
          <a:prstGeom prst="rect">
            <a:avLst/>
          </a:prstGeom>
          <a:noFill/>
          <a:ln w="9525">
            <a:noFill/>
            <a:miter lim="800000"/>
            <a:headEnd/>
            <a:tailEnd/>
          </a:ln>
        </p:spPr>
        <p:txBody>
          <a:bodyPr wrap="square">
            <a:spAutoFit/>
          </a:bodyPr>
          <a:lstStyle/>
          <a:p>
            <a:r>
              <a:rPr lang="en-US" sz="1200" b="1" dirty="0" smtClean="0"/>
              <a:t>Share &amp; filter information as required by mission needs &amp; context</a:t>
            </a:r>
            <a:endParaRPr lang="en-US" sz="1200" b="1" dirty="0"/>
          </a:p>
        </p:txBody>
      </p:sp>
      <p:sp>
        <p:nvSpPr>
          <p:cNvPr id="71" name="TextBox 5"/>
          <p:cNvSpPr txBox="1">
            <a:spLocks noChangeArrowheads="1"/>
          </p:cNvSpPr>
          <p:nvPr/>
        </p:nvSpPr>
        <p:spPr bwMode="auto">
          <a:xfrm>
            <a:off x="3200400" y="539535"/>
            <a:ext cx="3051273" cy="461665"/>
          </a:xfrm>
          <a:prstGeom prst="rect">
            <a:avLst/>
          </a:prstGeom>
          <a:noFill/>
          <a:ln w="9525">
            <a:noFill/>
            <a:miter lim="800000"/>
            <a:headEnd/>
            <a:tailEnd/>
          </a:ln>
        </p:spPr>
        <p:txBody>
          <a:bodyPr wrap="square">
            <a:spAutoFit/>
          </a:bodyPr>
          <a:lstStyle/>
          <a:p>
            <a:r>
              <a:rPr lang="en-US" sz="1200" b="1" dirty="0" smtClean="0"/>
              <a:t>Identify Data Sources &amp; Hardware/Software Assets Available</a:t>
            </a:r>
            <a:endParaRPr lang="en-US" sz="1200" b="1" dirty="0"/>
          </a:p>
        </p:txBody>
      </p:sp>
      <p:sp>
        <p:nvSpPr>
          <p:cNvPr id="48" name="TextBox 5"/>
          <p:cNvSpPr txBox="1">
            <a:spLocks noChangeArrowheads="1"/>
          </p:cNvSpPr>
          <p:nvPr/>
        </p:nvSpPr>
        <p:spPr bwMode="auto">
          <a:xfrm>
            <a:off x="394344" y="1013637"/>
            <a:ext cx="1066800" cy="646331"/>
          </a:xfrm>
          <a:prstGeom prst="rect">
            <a:avLst/>
          </a:prstGeom>
          <a:noFill/>
          <a:ln w="9525">
            <a:noFill/>
            <a:miter lim="800000"/>
            <a:headEnd/>
            <a:tailEnd/>
          </a:ln>
        </p:spPr>
        <p:txBody>
          <a:bodyPr wrap="square">
            <a:spAutoFit/>
          </a:bodyPr>
          <a:lstStyle/>
          <a:p>
            <a:r>
              <a:rPr lang="en-US" sz="1200" b="1" dirty="0" smtClean="0"/>
              <a:t>Receive Mission Assignment </a:t>
            </a:r>
            <a:endParaRPr lang="en-US" sz="1200" dirty="0"/>
          </a:p>
        </p:txBody>
      </p:sp>
      <p:pic>
        <p:nvPicPr>
          <p:cNvPr id="1027" name="Picture 3"/>
          <p:cNvPicPr>
            <a:picLocks noChangeAspect="1" noChangeArrowheads="1"/>
          </p:cNvPicPr>
          <p:nvPr/>
        </p:nvPicPr>
        <p:blipFill>
          <a:blip r:embed="rId18" cstate="print"/>
          <a:srcRect/>
          <a:stretch>
            <a:fillRect/>
          </a:stretch>
        </p:blipFill>
        <p:spPr bwMode="auto">
          <a:xfrm>
            <a:off x="846064" y="3550138"/>
            <a:ext cx="1055973" cy="845620"/>
          </a:xfrm>
          <a:prstGeom prst="rect">
            <a:avLst/>
          </a:prstGeom>
          <a:noFill/>
          <a:ln w="9525">
            <a:noFill/>
            <a:miter lim="800000"/>
            <a:headEnd/>
            <a:tailEnd/>
          </a:ln>
        </p:spPr>
      </p:pic>
      <p:pic>
        <p:nvPicPr>
          <p:cNvPr id="11" name="Picture 2"/>
          <p:cNvPicPr>
            <a:picLocks noChangeAspect="1" noChangeArrowheads="1"/>
          </p:cNvPicPr>
          <p:nvPr/>
        </p:nvPicPr>
        <p:blipFill>
          <a:blip r:embed="rId19" cstate="print"/>
          <a:srcRect/>
          <a:stretch>
            <a:fillRect/>
          </a:stretch>
        </p:blipFill>
        <p:spPr bwMode="auto">
          <a:xfrm>
            <a:off x="267587" y="3940552"/>
            <a:ext cx="1116589" cy="763550"/>
          </a:xfrm>
          <a:prstGeom prst="rect">
            <a:avLst/>
          </a:prstGeom>
          <a:noFill/>
          <a:ln w="9525">
            <a:noFill/>
            <a:miter lim="800000"/>
            <a:headEnd/>
            <a:tailEnd/>
          </a:ln>
        </p:spPr>
      </p:pic>
      <p:sp>
        <p:nvSpPr>
          <p:cNvPr id="12" name="Curved Down Arrow 11"/>
          <p:cNvSpPr/>
          <p:nvPr/>
        </p:nvSpPr>
        <p:spPr bwMode="auto">
          <a:xfrm rot="1844189">
            <a:off x="5739302" y="1353319"/>
            <a:ext cx="1755899" cy="731520"/>
          </a:xfrm>
          <a:prstGeom prst="curvedDownArrow">
            <a:avLst/>
          </a:prstGeom>
          <a:solidFill>
            <a:srgbClr val="C00000">
              <a:alpha val="40000"/>
            </a:srgbClr>
          </a:solidFill>
          <a:ln>
            <a:solidFill>
              <a:srgbClr val="C00000"/>
            </a:solidFill>
            <a:headEnd type="none" w="med" len="med"/>
            <a:tailEnd type="none" w="med" len="med"/>
          </a:ln>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vert="horz" wrap="none" lIns="0" tIns="0" rIns="0" bIns="0" numCol="1" rtlCol="0" anchor="ctr" anchorCtr="0" compatLnSpc="1">
            <a:prstTxWarp prst="textNoShape">
              <a:avLst/>
            </a:prstTxWarp>
          </a:bodyPr>
          <a:lstStyle/>
          <a:p>
            <a:pPr algn="ctr">
              <a:spcBef>
                <a:spcPct val="50000"/>
              </a:spcBef>
            </a:pPr>
            <a:endParaRPr lang="en-US" sz="1600" b="1" dirty="0">
              <a:ea typeface="ＭＳ Ｐゴシック" pitchFamily="1" charset="-128"/>
            </a:endParaRPr>
          </a:p>
        </p:txBody>
      </p:sp>
      <p:sp>
        <p:nvSpPr>
          <p:cNvPr id="52" name="Curved Down Arrow 51"/>
          <p:cNvSpPr/>
          <p:nvPr/>
        </p:nvSpPr>
        <p:spPr bwMode="auto">
          <a:xfrm rot="19548760">
            <a:off x="1737106" y="1223480"/>
            <a:ext cx="1755899" cy="731520"/>
          </a:xfrm>
          <a:prstGeom prst="curvedDownArrow">
            <a:avLst/>
          </a:prstGeom>
          <a:solidFill>
            <a:srgbClr val="C00000">
              <a:alpha val="40000"/>
            </a:srgbClr>
          </a:solidFill>
          <a:ln>
            <a:solidFill>
              <a:srgbClr val="C00000"/>
            </a:solidFill>
            <a:headEnd type="none" w="med" len="med"/>
            <a:tailEnd type="none" w="med" len="med"/>
          </a:ln>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vert="horz" wrap="none" lIns="0" tIns="0" rIns="0" bIns="0" numCol="1" rtlCol="0" anchor="ctr" anchorCtr="0" compatLnSpc="1">
            <a:prstTxWarp prst="textNoShape">
              <a:avLst/>
            </a:prstTxWarp>
          </a:bodyPr>
          <a:lstStyle/>
          <a:p>
            <a:pPr algn="ctr">
              <a:spcBef>
                <a:spcPct val="50000"/>
              </a:spcBef>
            </a:pPr>
            <a:endParaRPr lang="en-US" sz="1600" b="1" dirty="0">
              <a:ea typeface="ＭＳ Ｐゴシック" pitchFamily="1" charset="-128"/>
            </a:endParaRPr>
          </a:p>
        </p:txBody>
      </p:sp>
      <p:sp>
        <p:nvSpPr>
          <p:cNvPr id="51" name="Rounded Rectangle 50"/>
          <p:cNvSpPr/>
          <p:nvPr/>
        </p:nvSpPr>
        <p:spPr bwMode="auto">
          <a:xfrm>
            <a:off x="101600" y="6310881"/>
            <a:ext cx="8940800" cy="432819"/>
          </a:xfrm>
          <a:prstGeom prst="roundRect">
            <a:avLst/>
          </a:prstGeom>
          <a:noFill/>
          <a:ln w="317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lnSpc>
                <a:spcPct val="90000"/>
              </a:lnSpc>
              <a:spcBef>
                <a:spcPts val="300"/>
              </a:spcBef>
            </a:pPr>
            <a:r>
              <a:rPr lang="en-US" sz="1600" i="1" dirty="0" smtClean="0">
                <a:solidFill>
                  <a:schemeClr val="bg2">
                    <a:lumMod val="75000"/>
                  </a:schemeClr>
                </a:solidFill>
                <a:ea typeface="ＭＳ Ｐゴシック" pitchFamily="1" charset="-128"/>
              </a:rPr>
              <a:t>Tactical SA </a:t>
            </a:r>
            <a:r>
              <a:rPr lang="en-US" sz="1600" i="1" dirty="0" err="1" smtClean="0">
                <a:solidFill>
                  <a:schemeClr val="bg2">
                    <a:lumMod val="75000"/>
                  </a:schemeClr>
                </a:solidFill>
                <a:ea typeface="ＭＳ Ｐゴシック" pitchFamily="1" charset="-128"/>
              </a:rPr>
              <a:t>ConOps</a:t>
            </a:r>
            <a:r>
              <a:rPr lang="en-US" sz="1600" i="1" dirty="0" smtClean="0">
                <a:solidFill>
                  <a:schemeClr val="bg2">
                    <a:lumMod val="75000"/>
                  </a:schemeClr>
                </a:solidFill>
                <a:ea typeface="ＭＳ Ｐゴシック" pitchFamily="1" charset="-128"/>
              </a:rPr>
              <a:t> is to create</a:t>
            </a:r>
            <a:r>
              <a:rPr lang="en-US" sz="1600" i="1" dirty="0">
                <a:solidFill>
                  <a:schemeClr val="bg2">
                    <a:lumMod val="75000"/>
                  </a:schemeClr>
                </a:solidFill>
                <a:ea typeface="ＭＳ Ｐゴシック" pitchFamily="1" charset="-128"/>
              </a:rPr>
              <a:t>, </a:t>
            </a:r>
            <a:r>
              <a:rPr lang="en-US" sz="1600" i="1" dirty="0" smtClean="0">
                <a:solidFill>
                  <a:schemeClr val="bg2">
                    <a:lumMod val="75000"/>
                  </a:schemeClr>
                </a:solidFill>
                <a:ea typeface="ＭＳ Ｐゴシック" pitchFamily="1" charset="-128"/>
              </a:rPr>
              <a:t>process, </a:t>
            </a:r>
            <a:r>
              <a:rPr lang="en-US" sz="1600" i="1" dirty="0">
                <a:solidFill>
                  <a:schemeClr val="bg2">
                    <a:lumMod val="75000"/>
                  </a:schemeClr>
                </a:solidFill>
                <a:ea typeface="ＭＳ Ｐゴシック" pitchFamily="1" charset="-128"/>
              </a:rPr>
              <a:t>&amp; share SA </a:t>
            </a:r>
            <a:r>
              <a:rPr lang="en-US" sz="1600" i="1" dirty="0" smtClean="0">
                <a:solidFill>
                  <a:schemeClr val="bg2">
                    <a:lumMod val="75000"/>
                  </a:schemeClr>
                </a:solidFill>
                <a:ea typeface="ＭＳ Ｐゴシック" pitchFamily="1" charset="-128"/>
              </a:rPr>
              <a:t>information </a:t>
            </a:r>
            <a:r>
              <a:rPr lang="en-US" sz="1600" i="1" dirty="0">
                <a:solidFill>
                  <a:schemeClr val="bg2">
                    <a:lumMod val="75000"/>
                  </a:schemeClr>
                </a:solidFill>
                <a:ea typeface="ＭＳ Ｐゴシック" pitchFamily="1" charset="-128"/>
              </a:rPr>
              <a:t>at tactical </a:t>
            </a:r>
            <a:r>
              <a:rPr lang="en-US" sz="1600" i="1" dirty="0" smtClean="0">
                <a:solidFill>
                  <a:schemeClr val="bg2">
                    <a:lumMod val="75000"/>
                  </a:schemeClr>
                </a:solidFill>
                <a:ea typeface="ＭＳ Ｐゴシック" pitchFamily="1" charset="-128"/>
              </a:rPr>
              <a:t>edge. </a:t>
            </a:r>
          </a:p>
          <a:p>
            <a:pPr algn="ctr">
              <a:lnSpc>
                <a:spcPct val="90000"/>
              </a:lnSpc>
              <a:spcBef>
                <a:spcPts val="300"/>
              </a:spcBef>
            </a:pPr>
            <a:r>
              <a:rPr lang="en-US" sz="1600" i="1" dirty="0" err="1" smtClean="0">
                <a:solidFill>
                  <a:schemeClr val="bg2">
                    <a:lumMod val="75000"/>
                  </a:schemeClr>
                </a:solidFill>
                <a:ea typeface="ＭＳ Ｐゴシック" pitchFamily="1" charset="-128"/>
              </a:rPr>
              <a:t>IMMoRTALS</a:t>
            </a:r>
            <a:r>
              <a:rPr lang="en-US" sz="1600" i="1" dirty="0" smtClean="0">
                <a:solidFill>
                  <a:schemeClr val="bg2">
                    <a:lumMod val="75000"/>
                  </a:schemeClr>
                </a:solidFill>
                <a:ea typeface="ＭＳ Ｐゴシック" pitchFamily="1" charset="-128"/>
              </a:rPr>
              <a:t> </a:t>
            </a:r>
            <a:r>
              <a:rPr lang="en-US" sz="1600" i="1" dirty="0" err="1" smtClean="0">
                <a:solidFill>
                  <a:schemeClr val="bg2">
                    <a:lumMod val="75000"/>
                  </a:schemeClr>
                </a:solidFill>
                <a:ea typeface="ＭＳ Ｐゴシック" pitchFamily="1" charset="-128"/>
              </a:rPr>
              <a:t>ConOps</a:t>
            </a:r>
            <a:r>
              <a:rPr lang="en-US" sz="1600" i="1" dirty="0" smtClean="0">
                <a:solidFill>
                  <a:schemeClr val="bg2">
                    <a:lumMod val="75000"/>
                  </a:schemeClr>
                </a:solidFill>
                <a:ea typeface="ＭＳ Ｐゴシック" pitchFamily="1" charset="-128"/>
              </a:rPr>
              <a:t> is to update, evolve, and synthesize SA app software for continued operation during ecosystem changes throughout a long lifecycle.</a:t>
            </a:r>
            <a:endParaRPr lang="en-US" sz="1600" i="1" dirty="0">
              <a:solidFill>
                <a:schemeClr val="bg2">
                  <a:lumMod val="75000"/>
                </a:schemeClr>
              </a:solidFill>
              <a:ea typeface="ＭＳ Ｐゴシック" pitchFamily="1" charset="-128"/>
            </a:endParaRPr>
          </a:p>
        </p:txBody>
      </p:sp>
      <p:sp>
        <p:nvSpPr>
          <p:cNvPr id="57" name="Curved Down Arrow 56"/>
          <p:cNvSpPr/>
          <p:nvPr/>
        </p:nvSpPr>
        <p:spPr bwMode="auto">
          <a:xfrm rot="8638695">
            <a:off x="5734919" y="4641700"/>
            <a:ext cx="1755899" cy="731520"/>
          </a:xfrm>
          <a:prstGeom prst="curvedDownArrow">
            <a:avLst/>
          </a:prstGeom>
          <a:solidFill>
            <a:srgbClr val="C00000">
              <a:alpha val="40000"/>
            </a:srgbClr>
          </a:solidFill>
          <a:ln>
            <a:solidFill>
              <a:srgbClr val="C00000"/>
            </a:solidFill>
            <a:headEnd type="none" w="med" len="med"/>
            <a:tailEnd type="none" w="med" len="med"/>
          </a:ln>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vert="horz" wrap="none" lIns="0" tIns="0" rIns="0" bIns="0" numCol="1" rtlCol="0" anchor="ctr" anchorCtr="0" compatLnSpc="1">
            <a:prstTxWarp prst="textNoShape">
              <a:avLst/>
            </a:prstTxWarp>
          </a:bodyPr>
          <a:lstStyle/>
          <a:p>
            <a:pPr algn="ctr">
              <a:spcBef>
                <a:spcPct val="50000"/>
              </a:spcBef>
            </a:pPr>
            <a:endParaRPr lang="en-US" sz="1600" b="1" dirty="0">
              <a:ea typeface="ＭＳ Ｐゴシック" pitchFamily="1" charset="-128"/>
            </a:endParaRPr>
          </a:p>
        </p:txBody>
      </p:sp>
      <p:sp>
        <p:nvSpPr>
          <p:cNvPr id="59" name="Curved Down Arrow 58"/>
          <p:cNvSpPr/>
          <p:nvPr/>
        </p:nvSpPr>
        <p:spPr bwMode="auto">
          <a:xfrm rot="12279292">
            <a:off x="1748413" y="4668661"/>
            <a:ext cx="1755899" cy="731520"/>
          </a:xfrm>
          <a:prstGeom prst="curvedDownArrow">
            <a:avLst/>
          </a:prstGeom>
          <a:solidFill>
            <a:srgbClr val="C00000">
              <a:alpha val="40000"/>
            </a:srgbClr>
          </a:solidFill>
          <a:ln>
            <a:solidFill>
              <a:srgbClr val="C00000"/>
            </a:solidFill>
            <a:headEnd type="none" w="med" len="med"/>
            <a:tailEnd type="none" w="med" len="med"/>
          </a:ln>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vert="horz" wrap="none" lIns="0" tIns="0" rIns="0" bIns="0" numCol="1" rtlCol="0" anchor="ctr" anchorCtr="0" compatLnSpc="1">
            <a:prstTxWarp prst="textNoShape">
              <a:avLst/>
            </a:prstTxWarp>
          </a:bodyPr>
          <a:lstStyle/>
          <a:p>
            <a:pPr algn="ctr">
              <a:spcBef>
                <a:spcPct val="50000"/>
              </a:spcBef>
            </a:pPr>
            <a:endParaRPr lang="en-US" sz="1600" b="1" dirty="0">
              <a:ea typeface="ＭＳ Ｐゴシック" pitchFamily="1" charset="-128"/>
            </a:endParaRPr>
          </a:p>
        </p:txBody>
      </p:sp>
      <p:pic>
        <p:nvPicPr>
          <p:cNvPr id="2050" name="Picture 2"/>
          <p:cNvPicPr>
            <a:picLocks noChangeAspect="1" noChangeArrowheads="1"/>
          </p:cNvPicPr>
          <p:nvPr/>
        </p:nvPicPr>
        <p:blipFill>
          <a:blip r:embed="rId20" cstate="print"/>
          <a:srcRect/>
          <a:stretch>
            <a:fillRect/>
          </a:stretch>
        </p:blipFill>
        <p:spPr bwMode="auto">
          <a:xfrm>
            <a:off x="785446" y="1619617"/>
            <a:ext cx="1294469" cy="865676"/>
          </a:xfrm>
          <a:prstGeom prst="rect">
            <a:avLst/>
          </a:prstGeom>
          <a:noFill/>
          <a:ln w="9525">
            <a:noFill/>
            <a:miter lim="800000"/>
            <a:headEnd/>
            <a:tailEnd/>
          </a:ln>
        </p:spPr>
      </p:pic>
      <p:pic>
        <p:nvPicPr>
          <p:cNvPr id="2" name="Picture 4"/>
          <p:cNvPicPr>
            <a:picLocks noChangeAspect="1" noChangeArrowheads="1"/>
          </p:cNvPicPr>
          <p:nvPr/>
        </p:nvPicPr>
        <p:blipFill>
          <a:blip r:embed="rId21" cstate="print"/>
          <a:srcRect/>
          <a:stretch>
            <a:fillRect/>
          </a:stretch>
        </p:blipFill>
        <p:spPr bwMode="auto">
          <a:xfrm>
            <a:off x="308073" y="2069123"/>
            <a:ext cx="1295400" cy="97155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61" grpId="0"/>
      <p:bldP spid="70" grpId="0"/>
      <p:bldP spid="71" grpId="0"/>
      <p:bldP spid="48" grpId="0"/>
      <p:bldP spid="5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98673" y="138615"/>
            <a:ext cx="8501063" cy="282129"/>
          </a:xfrm>
        </p:spPr>
        <p:txBody>
          <a:bodyPr/>
          <a:lstStyle/>
          <a:p>
            <a:r>
              <a:rPr lang="en-US" sz="2000" dirty="0" err="1"/>
              <a:t>ConOps</a:t>
            </a:r>
            <a:r>
              <a:rPr lang="en-US" sz="2000" dirty="0"/>
              <a:t>: </a:t>
            </a:r>
            <a:r>
              <a:rPr lang="en-US" sz="2000" dirty="0" smtClean="0"/>
              <a:t>Motivations for Software &amp; Resource Adaptation &amp; Evolution</a:t>
            </a:r>
          </a:p>
        </p:txBody>
      </p:sp>
      <p:grpSp>
        <p:nvGrpSpPr>
          <p:cNvPr id="56" name="Group 67"/>
          <p:cNvGrpSpPr/>
          <p:nvPr/>
        </p:nvGrpSpPr>
        <p:grpSpPr>
          <a:xfrm>
            <a:off x="201706" y="3481330"/>
            <a:ext cx="2312894" cy="2569845"/>
            <a:chOff x="201706" y="3402106"/>
            <a:chExt cx="2312894" cy="2649070"/>
          </a:xfrm>
          <a:solidFill>
            <a:srgbClr val="00B050">
              <a:alpha val="50196"/>
            </a:srgbClr>
          </a:solidFill>
        </p:grpSpPr>
        <p:sp>
          <p:nvSpPr>
            <p:cNvPr id="61" name="Rounded Rectangle 60"/>
            <p:cNvSpPr/>
            <p:nvPr/>
          </p:nvSpPr>
          <p:spPr bwMode="auto">
            <a:xfrm>
              <a:off x="201706" y="3402106"/>
              <a:ext cx="2312894" cy="2649070"/>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w="38100" cap="flat" cmpd="sng" algn="ctr">
              <a:solidFill>
                <a:schemeClr val="accent1">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a:spcBef>
                  <a:spcPct val="50000"/>
                </a:spcBef>
              </a:pPr>
              <a:endParaRPr lang="en-US" sz="1600" b="1" dirty="0" smtClean="0">
                <a:ea typeface="ＭＳ Ｐゴシック" pitchFamily="1" charset="-128"/>
              </a:endParaRPr>
            </a:p>
          </p:txBody>
        </p:sp>
        <p:sp>
          <p:nvSpPr>
            <p:cNvPr id="70" name="TextBox 69"/>
            <p:cNvSpPr txBox="1"/>
            <p:nvPr/>
          </p:nvSpPr>
          <p:spPr>
            <a:xfrm>
              <a:off x="350543" y="5640965"/>
              <a:ext cx="2062152" cy="380718"/>
            </a:xfrm>
            <a:prstGeom prst="rect">
              <a:avLst/>
            </a:prstGeom>
            <a:noFill/>
            <a:ln>
              <a:noFill/>
            </a:ln>
          </p:spPr>
          <p:txBody>
            <a:bodyPr wrap="square" rtlCol="0">
              <a:spAutoFit/>
            </a:bodyPr>
            <a:lstStyle/>
            <a:p>
              <a:r>
                <a:rPr lang="en-US" sz="1800" b="1" dirty="0" smtClean="0">
                  <a:solidFill>
                    <a:schemeClr val="accent1">
                      <a:lumMod val="75000"/>
                    </a:schemeClr>
                  </a:solidFill>
                </a:rPr>
                <a:t>Mission Analysis</a:t>
              </a:r>
              <a:endParaRPr lang="en-US" sz="1800" b="1" dirty="0">
                <a:solidFill>
                  <a:schemeClr val="accent1">
                    <a:lumMod val="75000"/>
                  </a:schemeClr>
                </a:solidFill>
              </a:endParaRPr>
            </a:p>
          </p:txBody>
        </p:sp>
      </p:grpSp>
      <p:grpSp>
        <p:nvGrpSpPr>
          <p:cNvPr id="71" name="Group 65"/>
          <p:cNvGrpSpPr/>
          <p:nvPr/>
        </p:nvGrpSpPr>
        <p:grpSpPr>
          <a:xfrm>
            <a:off x="161364" y="510988"/>
            <a:ext cx="8740588" cy="2860173"/>
            <a:chOff x="161364" y="510988"/>
            <a:chExt cx="8740588" cy="2944905"/>
          </a:xfrm>
          <a:gradFill flip="none" rotWithShape="1">
            <a:gsLst>
              <a:gs pos="0">
                <a:srgbClr val="FFD581">
                  <a:tint val="66000"/>
                  <a:satMod val="160000"/>
                </a:srgbClr>
              </a:gs>
              <a:gs pos="50000">
                <a:srgbClr val="FFD581">
                  <a:tint val="44500"/>
                  <a:satMod val="160000"/>
                </a:srgbClr>
              </a:gs>
              <a:gs pos="100000">
                <a:srgbClr val="FFD581">
                  <a:tint val="23500"/>
                  <a:satMod val="160000"/>
                </a:srgbClr>
              </a:gs>
            </a:gsLst>
            <a:lin ang="2700000" scaled="1"/>
            <a:tileRect/>
          </a:gradFill>
        </p:grpSpPr>
        <p:sp>
          <p:nvSpPr>
            <p:cNvPr id="74" name="Rounded Rectangle 73"/>
            <p:cNvSpPr/>
            <p:nvPr/>
          </p:nvSpPr>
          <p:spPr bwMode="auto">
            <a:xfrm>
              <a:off x="161364" y="510988"/>
              <a:ext cx="8740588" cy="2944905"/>
            </a:xfrm>
            <a:prstGeom prst="roundRect">
              <a:avLst/>
            </a:prstGeom>
            <a:grpFill/>
            <a:ln w="38100" cap="flat" cmpd="sng" algn="ctr">
              <a:solidFill>
                <a:srgbClr val="FFC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75" name="TextBox 74"/>
            <p:cNvSpPr txBox="1"/>
            <p:nvPr/>
          </p:nvSpPr>
          <p:spPr>
            <a:xfrm>
              <a:off x="375493" y="592752"/>
              <a:ext cx="2210503" cy="380273"/>
            </a:xfrm>
            <a:prstGeom prst="rect">
              <a:avLst/>
            </a:prstGeom>
            <a:grpFill/>
            <a:ln>
              <a:noFill/>
            </a:ln>
          </p:spPr>
          <p:txBody>
            <a:bodyPr wrap="square" rtlCol="0">
              <a:spAutoFit/>
            </a:bodyPr>
            <a:lstStyle/>
            <a:p>
              <a:r>
                <a:rPr lang="en-US" sz="1800" b="1" dirty="0" smtClean="0">
                  <a:solidFill>
                    <a:srgbClr val="AE7612"/>
                  </a:solidFill>
                </a:rPr>
                <a:t>Mission Planning</a:t>
              </a:r>
              <a:endParaRPr lang="en-US" sz="1800" b="1" dirty="0">
                <a:solidFill>
                  <a:srgbClr val="AE7612"/>
                </a:solidFill>
              </a:endParaRPr>
            </a:p>
          </p:txBody>
        </p:sp>
      </p:grpSp>
      <p:grpSp>
        <p:nvGrpSpPr>
          <p:cNvPr id="76" name="Group 66"/>
          <p:cNvGrpSpPr/>
          <p:nvPr/>
        </p:nvGrpSpPr>
        <p:grpSpPr>
          <a:xfrm>
            <a:off x="2622014" y="3469341"/>
            <a:ext cx="6253044" cy="2595283"/>
            <a:chOff x="2622014" y="3469341"/>
            <a:chExt cx="6253044" cy="2595283"/>
          </a:xfrm>
          <a:gradFill flip="none" rotWithShape="1">
            <a:gsLst>
              <a:gs pos="0">
                <a:srgbClr val="FF6D6D">
                  <a:tint val="66000"/>
                  <a:satMod val="160000"/>
                </a:srgbClr>
              </a:gs>
              <a:gs pos="50000">
                <a:srgbClr val="FF6D6D">
                  <a:tint val="44500"/>
                  <a:satMod val="160000"/>
                </a:srgbClr>
              </a:gs>
              <a:gs pos="100000">
                <a:srgbClr val="FF6D6D">
                  <a:tint val="23500"/>
                  <a:satMod val="160000"/>
                </a:srgbClr>
              </a:gs>
            </a:gsLst>
            <a:lin ang="2700000" scaled="1"/>
            <a:tileRect/>
          </a:gradFill>
        </p:grpSpPr>
        <p:sp>
          <p:nvSpPr>
            <p:cNvPr id="77" name="Rounded Rectangle 76"/>
            <p:cNvSpPr/>
            <p:nvPr/>
          </p:nvSpPr>
          <p:spPr bwMode="auto">
            <a:xfrm>
              <a:off x="2622014" y="3469341"/>
              <a:ext cx="6253044" cy="2595283"/>
            </a:xfrm>
            <a:prstGeom prst="roundRect">
              <a:avLst/>
            </a:prstGeom>
            <a:grpFill/>
            <a:ln w="38100" cap="flat" cmpd="sng" algn="ctr">
              <a:solidFill>
                <a:srgbClr val="FF6D6D"/>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a:spcBef>
                  <a:spcPct val="50000"/>
                </a:spcBef>
              </a:pPr>
              <a:endParaRPr lang="en-US" sz="1600" b="1" dirty="0" smtClean="0">
                <a:ea typeface="ＭＳ Ｐゴシック" pitchFamily="1" charset="-128"/>
              </a:endParaRPr>
            </a:p>
          </p:txBody>
        </p:sp>
        <p:sp>
          <p:nvSpPr>
            <p:cNvPr id="78" name="TextBox 77"/>
            <p:cNvSpPr txBox="1"/>
            <p:nvPr/>
          </p:nvSpPr>
          <p:spPr>
            <a:xfrm>
              <a:off x="6230024" y="5629087"/>
              <a:ext cx="2345662" cy="369332"/>
            </a:xfrm>
            <a:prstGeom prst="rect">
              <a:avLst/>
            </a:prstGeom>
            <a:grpFill/>
            <a:ln>
              <a:noFill/>
            </a:ln>
          </p:spPr>
          <p:txBody>
            <a:bodyPr wrap="square" rtlCol="0">
              <a:spAutoFit/>
            </a:bodyPr>
            <a:lstStyle/>
            <a:p>
              <a:r>
                <a:rPr lang="en-US" sz="1800" b="1" dirty="0" smtClean="0">
                  <a:solidFill>
                    <a:srgbClr val="C00000"/>
                  </a:solidFill>
                </a:rPr>
                <a:t>Mission Execution</a:t>
              </a:r>
              <a:endParaRPr lang="en-US" sz="1800" b="1" dirty="0">
                <a:solidFill>
                  <a:srgbClr val="C00000"/>
                </a:solidFill>
              </a:endParaRPr>
            </a:p>
          </p:txBody>
        </p:sp>
      </p:grpSp>
      <p:pic>
        <p:nvPicPr>
          <p:cNvPr id="79" name="Picture 5"/>
          <p:cNvPicPr>
            <a:picLocks noChangeAspect="1" noChangeArrowheads="1"/>
          </p:cNvPicPr>
          <p:nvPr/>
        </p:nvPicPr>
        <p:blipFill>
          <a:blip r:embed="rId3" cstate="print"/>
          <a:srcRect/>
          <a:stretch>
            <a:fillRect/>
          </a:stretch>
        </p:blipFill>
        <p:spPr bwMode="auto">
          <a:xfrm>
            <a:off x="3549340" y="2746027"/>
            <a:ext cx="1981201" cy="1313200"/>
          </a:xfrm>
          <a:prstGeom prst="rect">
            <a:avLst/>
          </a:prstGeom>
          <a:noFill/>
          <a:ln w="9525">
            <a:noFill/>
            <a:miter lim="800000"/>
            <a:headEnd/>
            <a:tailEnd/>
          </a:ln>
          <a:effectLst>
            <a:outerShdw blurRad="50800" dist="38100" dir="2700000" algn="tl" rotWithShape="0">
              <a:prstClr val="black">
                <a:alpha val="40000"/>
              </a:prstClr>
            </a:outerShdw>
          </a:effectLst>
        </p:spPr>
      </p:pic>
      <p:grpSp>
        <p:nvGrpSpPr>
          <p:cNvPr id="80" name="Group 47"/>
          <p:cNvGrpSpPr/>
          <p:nvPr/>
        </p:nvGrpSpPr>
        <p:grpSpPr>
          <a:xfrm>
            <a:off x="3901530" y="1066800"/>
            <a:ext cx="1600200" cy="1341146"/>
            <a:chOff x="3352800" y="838200"/>
            <a:chExt cx="1967945" cy="1798346"/>
          </a:xfrm>
        </p:grpSpPr>
        <p:grpSp>
          <p:nvGrpSpPr>
            <p:cNvPr id="81" name="Group 27"/>
            <p:cNvGrpSpPr/>
            <p:nvPr/>
          </p:nvGrpSpPr>
          <p:grpSpPr>
            <a:xfrm>
              <a:off x="3810000" y="1219200"/>
              <a:ext cx="1373778" cy="1417346"/>
              <a:chOff x="2838301" y="381000"/>
              <a:chExt cx="1373778" cy="1417346"/>
            </a:xfrm>
          </p:grpSpPr>
          <p:pic>
            <p:nvPicPr>
              <p:cNvPr id="88" name="Picture 2"/>
              <p:cNvPicPr>
                <a:picLocks noChangeAspect="1" noChangeArrowheads="1"/>
              </p:cNvPicPr>
              <p:nvPr/>
            </p:nvPicPr>
            <p:blipFill>
              <a:blip r:embed="rId4" cstate="print"/>
              <a:srcRect/>
              <a:stretch>
                <a:fillRect/>
              </a:stretch>
            </p:blipFill>
            <p:spPr bwMode="auto">
              <a:xfrm>
                <a:off x="3048000" y="381000"/>
                <a:ext cx="838200" cy="670560"/>
              </a:xfrm>
              <a:prstGeom prst="rect">
                <a:avLst/>
              </a:prstGeom>
              <a:noFill/>
              <a:ln w="9525">
                <a:noFill/>
                <a:miter lim="800000"/>
                <a:headEnd/>
                <a:tailEnd/>
              </a:ln>
            </p:spPr>
          </p:pic>
          <p:pic>
            <p:nvPicPr>
              <p:cNvPr id="89" name="Picture 6"/>
              <p:cNvPicPr>
                <a:picLocks noChangeAspect="1" noChangeArrowheads="1"/>
              </p:cNvPicPr>
              <p:nvPr/>
            </p:nvPicPr>
            <p:blipFill>
              <a:blip r:embed="rId5" cstate="print"/>
              <a:srcRect/>
              <a:stretch>
                <a:fillRect/>
              </a:stretch>
            </p:blipFill>
            <p:spPr bwMode="auto">
              <a:xfrm>
                <a:off x="3200400" y="990600"/>
                <a:ext cx="1011679" cy="807746"/>
              </a:xfrm>
              <a:prstGeom prst="rect">
                <a:avLst/>
              </a:prstGeom>
              <a:noFill/>
              <a:ln w="9525">
                <a:noFill/>
                <a:miter lim="800000"/>
                <a:headEnd/>
                <a:tailEnd/>
              </a:ln>
            </p:spPr>
          </p:pic>
          <p:pic>
            <p:nvPicPr>
              <p:cNvPr id="90" name="Picture 2"/>
              <p:cNvPicPr>
                <a:picLocks noChangeAspect="1" noChangeArrowheads="1"/>
              </p:cNvPicPr>
              <p:nvPr/>
            </p:nvPicPr>
            <p:blipFill>
              <a:blip r:embed="rId6" cstate="print"/>
              <a:srcRect/>
              <a:stretch>
                <a:fillRect/>
              </a:stretch>
            </p:blipFill>
            <p:spPr bwMode="auto">
              <a:xfrm rot="1350565">
                <a:off x="2838301" y="1033736"/>
                <a:ext cx="337580" cy="564002"/>
              </a:xfrm>
              <a:prstGeom prst="rect">
                <a:avLst/>
              </a:prstGeom>
              <a:noFill/>
              <a:ln w="9525">
                <a:noFill/>
                <a:miter lim="800000"/>
                <a:headEnd/>
                <a:tailEnd/>
              </a:ln>
            </p:spPr>
          </p:pic>
        </p:grpSp>
        <p:grpSp>
          <p:nvGrpSpPr>
            <p:cNvPr id="82" name="Group 38"/>
            <p:cNvGrpSpPr/>
            <p:nvPr/>
          </p:nvGrpSpPr>
          <p:grpSpPr>
            <a:xfrm>
              <a:off x="3352800" y="838200"/>
              <a:ext cx="930771" cy="1184782"/>
              <a:chOff x="349250" y="2023068"/>
              <a:chExt cx="930771" cy="1184782"/>
            </a:xfrm>
          </p:grpSpPr>
          <p:pic>
            <p:nvPicPr>
              <p:cNvPr id="85" name="Picture 7"/>
              <p:cNvPicPr>
                <a:picLocks noChangeAspect="1" noChangeArrowheads="1"/>
              </p:cNvPicPr>
              <p:nvPr/>
            </p:nvPicPr>
            <p:blipFill>
              <a:blip r:embed="rId7" cstate="print"/>
              <a:srcRect/>
              <a:stretch>
                <a:fillRect/>
              </a:stretch>
            </p:blipFill>
            <p:spPr bwMode="auto">
              <a:xfrm>
                <a:off x="349250" y="2393037"/>
                <a:ext cx="456604" cy="571202"/>
              </a:xfrm>
              <a:prstGeom prst="rect">
                <a:avLst/>
              </a:prstGeom>
              <a:noFill/>
              <a:ln w="9525">
                <a:noFill/>
                <a:miter lim="800000"/>
                <a:headEnd/>
                <a:tailEnd/>
              </a:ln>
            </p:spPr>
          </p:pic>
          <p:pic>
            <p:nvPicPr>
              <p:cNvPr id="86" name="Picture 8"/>
              <p:cNvPicPr>
                <a:picLocks noChangeAspect="1" noChangeArrowheads="1"/>
              </p:cNvPicPr>
              <p:nvPr/>
            </p:nvPicPr>
            <p:blipFill>
              <a:blip r:embed="rId8" cstate="print"/>
              <a:srcRect/>
              <a:stretch>
                <a:fillRect/>
              </a:stretch>
            </p:blipFill>
            <p:spPr bwMode="auto">
              <a:xfrm>
                <a:off x="568772" y="2682077"/>
                <a:ext cx="348307" cy="525773"/>
              </a:xfrm>
              <a:prstGeom prst="rect">
                <a:avLst/>
              </a:prstGeom>
              <a:noFill/>
              <a:ln w="9525">
                <a:noFill/>
                <a:miter lim="800000"/>
                <a:headEnd/>
                <a:tailEnd/>
              </a:ln>
            </p:spPr>
          </p:pic>
          <p:pic>
            <p:nvPicPr>
              <p:cNvPr id="87" name="Picture 9"/>
              <p:cNvPicPr>
                <a:picLocks noChangeAspect="1" noChangeArrowheads="1"/>
              </p:cNvPicPr>
              <p:nvPr/>
            </p:nvPicPr>
            <p:blipFill>
              <a:blip r:embed="rId9" cstate="print"/>
              <a:srcRect/>
              <a:stretch>
                <a:fillRect/>
              </a:stretch>
            </p:blipFill>
            <p:spPr bwMode="auto">
              <a:xfrm>
                <a:off x="697558" y="2023068"/>
                <a:ext cx="582463" cy="662126"/>
              </a:xfrm>
              <a:prstGeom prst="rect">
                <a:avLst/>
              </a:prstGeom>
              <a:noFill/>
              <a:ln w="9525">
                <a:noFill/>
                <a:miter lim="800000"/>
                <a:headEnd/>
                <a:tailEnd/>
              </a:ln>
            </p:spPr>
          </p:pic>
        </p:grpSp>
        <p:pic>
          <p:nvPicPr>
            <p:cNvPr id="83" name="Picture 82" descr="ChasingScott4.bmp"/>
            <p:cNvPicPr/>
            <p:nvPr/>
          </p:nvPicPr>
          <p:blipFill>
            <a:blip r:embed="rId10" cstate="print"/>
            <a:srcRect l="4546" r="4546"/>
            <a:stretch>
              <a:fillRect/>
            </a:stretch>
          </p:blipFill>
          <p:spPr bwMode="gray">
            <a:xfrm>
              <a:off x="4419600" y="838200"/>
              <a:ext cx="901145" cy="589351"/>
            </a:xfrm>
            <a:prstGeom prst="rect">
              <a:avLst/>
            </a:prstGeom>
            <a:noFill/>
            <a:ln w="9525">
              <a:noFill/>
              <a:miter lim="800000"/>
              <a:headEnd/>
              <a:tailEnd/>
            </a:ln>
          </p:spPr>
        </p:pic>
        <p:pic>
          <p:nvPicPr>
            <p:cNvPr id="84" name="Picture 7" descr="C:\Documents and Settings\ejm\Local Settings\Temporary Internet Files\Content.IE5\LJBM0CLU\MC900329964[1].wmf"/>
            <p:cNvPicPr>
              <a:picLocks noChangeAspect="1" noChangeArrowheads="1"/>
            </p:cNvPicPr>
            <p:nvPr/>
          </p:nvPicPr>
          <p:blipFill>
            <a:blip r:embed="rId11" cstate="print"/>
            <a:srcRect/>
            <a:stretch>
              <a:fillRect/>
            </a:stretch>
          </p:blipFill>
          <p:spPr bwMode="auto">
            <a:xfrm>
              <a:off x="4876800" y="1371600"/>
              <a:ext cx="347678" cy="488307"/>
            </a:xfrm>
            <a:prstGeom prst="rect">
              <a:avLst/>
            </a:prstGeom>
            <a:noFill/>
          </p:spPr>
        </p:pic>
      </p:grpSp>
      <p:grpSp>
        <p:nvGrpSpPr>
          <p:cNvPr id="91" name="Group 50"/>
          <p:cNvGrpSpPr/>
          <p:nvPr/>
        </p:nvGrpSpPr>
        <p:grpSpPr>
          <a:xfrm>
            <a:off x="6175473" y="2943397"/>
            <a:ext cx="1356029" cy="1059590"/>
            <a:chOff x="6477000" y="1219200"/>
            <a:chExt cx="1356029" cy="1059590"/>
          </a:xfrm>
        </p:grpSpPr>
        <p:pic>
          <p:nvPicPr>
            <p:cNvPr id="92" name="Picture 8"/>
            <p:cNvPicPr>
              <a:picLocks noChangeAspect="1" noChangeArrowheads="1"/>
            </p:cNvPicPr>
            <p:nvPr/>
          </p:nvPicPr>
          <p:blipFill>
            <a:blip r:embed="rId8" cstate="print"/>
            <a:srcRect/>
            <a:stretch>
              <a:fillRect/>
            </a:stretch>
          </p:blipFill>
          <p:spPr bwMode="auto">
            <a:xfrm>
              <a:off x="6477000" y="1295400"/>
              <a:ext cx="348307" cy="525773"/>
            </a:xfrm>
            <a:prstGeom prst="rect">
              <a:avLst/>
            </a:prstGeom>
            <a:noFill/>
            <a:ln w="9525">
              <a:noFill/>
              <a:miter lim="800000"/>
              <a:headEnd/>
              <a:tailEnd/>
            </a:ln>
          </p:spPr>
        </p:pic>
        <p:pic>
          <p:nvPicPr>
            <p:cNvPr id="93" name="Picture 6"/>
            <p:cNvPicPr>
              <a:picLocks noChangeAspect="1" noChangeArrowheads="1"/>
            </p:cNvPicPr>
            <p:nvPr/>
          </p:nvPicPr>
          <p:blipFill>
            <a:blip r:embed="rId5" cstate="print"/>
            <a:srcRect/>
            <a:stretch>
              <a:fillRect/>
            </a:stretch>
          </p:blipFill>
          <p:spPr bwMode="auto">
            <a:xfrm>
              <a:off x="7010400" y="1676400"/>
              <a:ext cx="822629" cy="602390"/>
            </a:xfrm>
            <a:prstGeom prst="rect">
              <a:avLst/>
            </a:prstGeom>
            <a:noFill/>
            <a:ln w="9525">
              <a:noFill/>
              <a:miter lim="800000"/>
              <a:headEnd/>
              <a:tailEnd/>
            </a:ln>
          </p:spPr>
        </p:pic>
        <p:pic>
          <p:nvPicPr>
            <p:cNvPr id="94" name="Picture 93" descr="ChasingScott4.bmp"/>
            <p:cNvPicPr/>
            <p:nvPr/>
          </p:nvPicPr>
          <p:blipFill>
            <a:blip r:embed="rId10" cstate="print"/>
            <a:srcRect l="4546" r="4546"/>
            <a:stretch>
              <a:fillRect/>
            </a:stretch>
          </p:blipFill>
          <p:spPr bwMode="gray">
            <a:xfrm>
              <a:off x="6858000" y="1219200"/>
              <a:ext cx="732750" cy="439518"/>
            </a:xfrm>
            <a:prstGeom prst="rect">
              <a:avLst/>
            </a:prstGeom>
            <a:noFill/>
            <a:ln w="9525">
              <a:noFill/>
              <a:miter lim="800000"/>
              <a:headEnd/>
              <a:tailEnd/>
            </a:ln>
          </p:spPr>
        </p:pic>
      </p:grpSp>
      <p:pic>
        <p:nvPicPr>
          <p:cNvPr id="95" name="Picture 5"/>
          <p:cNvPicPr>
            <a:picLocks noChangeAspect="1" noChangeArrowheads="1"/>
          </p:cNvPicPr>
          <p:nvPr/>
        </p:nvPicPr>
        <p:blipFill>
          <a:blip r:embed="rId12" cstate="print"/>
          <a:srcRect/>
          <a:stretch>
            <a:fillRect/>
          </a:stretch>
        </p:blipFill>
        <p:spPr bwMode="auto">
          <a:xfrm>
            <a:off x="4934784" y="2028240"/>
            <a:ext cx="668755" cy="438150"/>
          </a:xfrm>
          <a:prstGeom prst="rect">
            <a:avLst/>
          </a:prstGeom>
          <a:noFill/>
          <a:ln w="9525">
            <a:noFill/>
            <a:miter lim="800000"/>
            <a:headEnd/>
            <a:tailEnd/>
          </a:ln>
        </p:spPr>
      </p:pic>
      <p:pic>
        <p:nvPicPr>
          <p:cNvPr id="96" name="Picture 6"/>
          <p:cNvPicPr>
            <a:picLocks noChangeAspect="1" noChangeArrowheads="1"/>
          </p:cNvPicPr>
          <p:nvPr/>
        </p:nvPicPr>
        <p:blipFill>
          <a:blip r:embed="rId13" cstate="print"/>
          <a:srcRect/>
          <a:stretch>
            <a:fillRect/>
          </a:stretch>
        </p:blipFill>
        <p:spPr bwMode="auto">
          <a:xfrm>
            <a:off x="3636078" y="2074996"/>
            <a:ext cx="651642" cy="377952"/>
          </a:xfrm>
          <a:prstGeom prst="rect">
            <a:avLst/>
          </a:prstGeom>
          <a:noFill/>
          <a:ln w="9525">
            <a:noFill/>
            <a:miter lim="800000"/>
            <a:headEnd/>
            <a:tailEnd/>
          </a:ln>
        </p:spPr>
      </p:pic>
      <p:grpSp>
        <p:nvGrpSpPr>
          <p:cNvPr id="97" name="Group 56"/>
          <p:cNvGrpSpPr/>
          <p:nvPr/>
        </p:nvGrpSpPr>
        <p:grpSpPr>
          <a:xfrm>
            <a:off x="3874287" y="4276088"/>
            <a:ext cx="1667130" cy="971839"/>
            <a:chOff x="6573327" y="2874139"/>
            <a:chExt cx="2018104" cy="1063178"/>
          </a:xfrm>
        </p:grpSpPr>
        <p:pic>
          <p:nvPicPr>
            <p:cNvPr id="98" name="Picture 6"/>
            <p:cNvPicPr>
              <a:picLocks noChangeAspect="1" noChangeArrowheads="1"/>
            </p:cNvPicPr>
            <p:nvPr/>
          </p:nvPicPr>
          <p:blipFill>
            <a:blip r:embed="rId14" cstate="print"/>
            <a:srcRect/>
            <a:stretch>
              <a:fillRect/>
            </a:stretch>
          </p:blipFill>
          <p:spPr bwMode="auto">
            <a:xfrm>
              <a:off x="7239000" y="3352800"/>
              <a:ext cx="914400" cy="530352"/>
            </a:xfrm>
            <a:prstGeom prst="rect">
              <a:avLst/>
            </a:prstGeom>
            <a:noFill/>
            <a:ln w="9525">
              <a:noFill/>
              <a:miter lim="800000"/>
              <a:headEnd/>
              <a:tailEnd/>
            </a:ln>
          </p:spPr>
        </p:pic>
        <p:pic>
          <p:nvPicPr>
            <p:cNvPr id="99" name="Picture 7"/>
            <p:cNvPicPr>
              <a:picLocks noChangeAspect="1" noChangeArrowheads="1"/>
            </p:cNvPicPr>
            <p:nvPr/>
          </p:nvPicPr>
          <p:blipFill>
            <a:blip r:embed="rId15" cstate="print"/>
            <a:srcRect/>
            <a:stretch>
              <a:fillRect/>
            </a:stretch>
          </p:blipFill>
          <p:spPr bwMode="auto">
            <a:xfrm>
              <a:off x="6573327" y="2971800"/>
              <a:ext cx="609600" cy="835025"/>
            </a:xfrm>
            <a:prstGeom prst="rect">
              <a:avLst/>
            </a:prstGeom>
            <a:noFill/>
            <a:ln w="9525">
              <a:noFill/>
              <a:miter lim="800000"/>
              <a:headEnd/>
              <a:tailEnd/>
            </a:ln>
          </p:spPr>
        </p:pic>
        <p:pic>
          <p:nvPicPr>
            <p:cNvPr id="100" name="Picture 3"/>
            <p:cNvPicPr>
              <a:picLocks noChangeAspect="1" noChangeArrowheads="1"/>
            </p:cNvPicPr>
            <p:nvPr/>
          </p:nvPicPr>
          <p:blipFill>
            <a:blip r:embed="rId16" cstate="print"/>
            <a:srcRect/>
            <a:stretch>
              <a:fillRect/>
            </a:stretch>
          </p:blipFill>
          <p:spPr bwMode="auto">
            <a:xfrm>
              <a:off x="7222319" y="3022918"/>
              <a:ext cx="685799" cy="914399"/>
            </a:xfrm>
            <a:prstGeom prst="rect">
              <a:avLst/>
            </a:prstGeom>
            <a:noFill/>
            <a:ln w="9525">
              <a:noFill/>
              <a:miter lim="800000"/>
              <a:headEnd/>
              <a:tailEnd/>
            </a:ln>
          </p:spPr>
        </p:pic>
        <p:pic>
          <p:nvPicPr>
            <p:cNvPr id="101" name="Picture 8"/>
            <p:cNvPicPr>
              <a:picLocks noChangeAspect="1" noChangeArrowheads="1"/>
            </p:cNvPicPr>
            <p:nvPr/>
          </p:nvPicPr>
          <p:blipFill>
            <a:blip r:embed="rId17" cstate="print"/>
            <a:srcRect/>
            <a:stretch>
              <a:fillRect/>
            </a:stretch>
          </p:blipFill>
          <p:spPr bwMode="auto">
            <a:xfrm>
              <a:off x="7731573" y="2874139"/>
              <a:ext cx="714375" cy="859542"/>
            </a:xfrm>
            <a:prstGeom prst="rect">
              <a:avLst/>
            </a:prstGeom>
            <a:noFill/>
            <a:ln w="9525">
              <a:noFill/>
              <a:miter lim="800000"/>
              <a:headEnd/>
              <a:tailEnd/>
            </a:ln>
          </p:spPr>
        </p:pic>
        <p:pic>
          <p:nvPicPr>
            <p:cNvPr id="102" name="Picture 8"/>
            <p:cNvPicPr>
              <a:picLocks noChangeAspect="1" noChangeArrowheads="1"/>
            </p:cNvPicPr>
            <p:nvPr/>
          </p:nvPicPr>
          <p:blipFill>
            <a:blip r:embed="rId8" cstate="print"/>
            <a:srcRect/>
            <a:stretch>
              <a:fillRect/>
            </a:stretch>
          </p:blipFill>
          <p:spPr bwMode="auto">
            <a:xfrm>
              <a:off x="8243124" y="3314528"/>
              <a:ext cx="348307" cy="525773"/>
            </a:xfrm>
            <a:prstGeom prst="rect">
              <a:avLst/>
            </a:prstGeom>
            <a:noFill/>
            <a:ln w="9525">
              <a:noFill/>
              <a:miter lim="800000"/>
              <a:headEnd/>
              <a:tailEnd/>
            </a:ln>
          </p:spPr>
        </p:pic>
      </p:grpSp>
      <p:pic>
        <p:nvPicPr>
          <p:cNvPr id="108" name="Picture 3"/>
          <p:cNvPicPr>
            <a:picLocks noChangeAspect="1" noChangeArrowheads="1"/>
          </p:cNvPicPr>
          <p:nvPr/>
        </p:nvPicPr>
        <p:blipFill>
          <a:blip r:embed="rId18" cstate="print"/>
          <a:srcRect/>
          <a:stretch>
            <a:fillRect/>
          </a:stretch>
        </p:blipFill>
        <p:spPr bwMode="auto">
          <a:xfrm>
            <a:off x="846064" y="3550138"/>
            <a:ext cx="1055973" cy="845620"/>
          </a:xfrm>
          <a:prstGeom prst="rect">
            <a:avLst/>
          </a:prstGeom>
          <a:noFill/>
          <a:ln w="9525">
            <a:noFill/>
            <a:miter lim="800000"/>
            <a:headEnd/>
            <a:tailEnd/>
          </a:ln>
        </p:spPr>
      </p:pic>
      <p:pic>
        <p:nvPicPr>
          <p:cNvPr id="109" name="Picture 2"/>
          <p:cNvPicPr>
            <a:picLocks noChangeAspect="1" noChangeArrowheads="1"/>
          </p:cNvPicPr>
          <p:nvPr/>
        </p:nvPicPr>
        <p:blipFill>
          <a:blip r:embed="rId19" cstate="print"/>
          <a:srcRect/>
          <a:stretch>
            <a:fillRect/>
          </a:stretch>
        </p:blipFill>
        <p:spPr bwMode="auto">
          <a:xfrm>
            <a:off x="267587" y="3940552"/>
            <a:ext cx="1116589" cy="763550"/>
          </a:xfrm>
          <a:prstGeom prst="rect">
            <a:avLst/>
          </a:prstGeom>
          <a:noFill/>
          <a:ln w="9525">
            <a:noFill/>
            <a:miter lim="800000"/>
            <a:headEnd/>
            <a:tailEnd/>
          </a:ln>
        </p:spPr>
      </p:pic>
      <p:sp>
        <p:nvSpPr>
          <p:cNvPr id="110" name="Curved Down Arrow 109"/>
          <p:cNvSpPr/>
          <p:nvPr/>
        </p:nvSpPr>
        <p:spPr bwMode="auto">
          <a:xfrm rot="1844189">
            <a:off x="5739302" y="1353319"/>
            <a:ext cx="1755899" cy="731520"/>
          </a:xfrm>
          <a:prstGeom prst="curvedDownArrow">
            <a:avLst/>
          </a:prstGeom>
          <a:solidFill>
            <a:srgbClr val="C00000">
              <a:alpha val="40000"/>
            </a:srgbClr>
          </a:solidFill>
          <a:ln>
            <a:solidFill>
              <a:srgbClr val="C00000"/>
            </a:solidFill>
            <a:headEnd type="none" w="med" len="med"/>
            <a:tailEnd type="none" w="med" len="med"/>
          </a:ln>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vert="horz" wrap="none" lIns="0" tIns="0" rIns="0" bIns="0" numCol="1" rtlCol="0" anchor="ctr" anchorCtr="0" compatLnSpc="1">
            <a:prstTxWarp prst="textNoShape">
              <a:avLst/>
            </a:prstTxWarp>
          </a:bodyPr>
          <a:lstStyle/>
          <a:p>
            <a:pPr algn="ctr">
              <a:spcBef>
                <a:spcPct val="50000"/>
              </a:spcBef>
            </a:pPr>
            <a:endParaRPr lang="en-US" sz="1600" b="1" dirty="0">
              <a:ea typeface="ＭＳ Ｐゴシック" pitchFamily="1" charset="-128"/>
            </a:endParaRPr>
          </a:p>
        </p:txBody>
      </p:sp>
      <p:sp>
        <p:nvSpPr>
          <p:cNvPr id="111" name="Curved Down Arrow 110"/>
          <p:cNvSpPr/>
          <p:nvPr/>
        </p:nvSpPr>
        <p:spPr bwMode="auto">
          <a:xfrm rot="19548760">
            <a:off x="1737106" y="1223480"/>
            <a:ext cx="1755899" cy="731520"/>
          </a:xfrm>
          <a:prstGeom prst="curvedDownArrow">
            <a:avLst/>
          </a:prstGeom>
          <a:solidFill>
            <a:srgbClr val="C00000">
              <a:alpha val="40000"/>
            </a:srgbClr>
          </a:solidFill>
          <a:ln>
            <a:solidFill>
              <a:srgbClr val="C00000"/>
            </a:solidFill>
            <a:headEnd type="none" w="med" len="med"/>
            <a:tailEnd type="none" w="med" len="med"/>
          </a:ln>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vert="horz" wrap="none" lIns="0" tIns="0" rIns="0" bIns="0" numCol="1" rtlCol="0" anchor="ctr" anchorCtr="0" compatLnSpc="1">
            <a:prstTxWarp prst="textNoShape">
              <a:avLst/>
            </a:prstTxWarp>
          </a:bodyPr>
          <a:lstStyle/>
          <a:p>
            <a:pPr algn="ctr">
              <a:spcBef>
                <a:spcPct val="50000"/>
              </a:spcBef>
            </a:pPr>
            <a:endParaRPr lang="en-US" sz="1600" b="1" dirty="0">
              <a:ea typeface="ＭＳ Ｐゴシック" pitchFamily="1" charset="-128"/>
            </a:endParaRPr>
          </a:p>
        </p:txBody>
      </p:sp>
      <p:sp>
        <p:nvSpPr>
          <p:cNvPr id="113" name="Curved Down Arrow 112"/>
          <p:cNvSpPr/>
          <p:nvPr/>
        </p:nvSpPr>
        <p:spPr bwMode="auto">
          <a:xfrm rot="8638695">
            <a:off x="5734919" y="4641700"/>
            <a:ext cx="1755899" cy="731520"/>
          </a:xfrm>
          <a:prstGeom prst="curvedDownArrow">
            <a:avLst/>
          </a:prstGeom>
          <a:solidFill>
            <a:srgbClr val="C00000">
              <a:alpha val="40000"/>
            </a:srgbClr>
          </a:solidFill>
          <a:ln>
            <a:solidFill>
              <a:srgbClr val="C00000"/>
            </a:solidFill>
            <a:headEnd type="none" w="med" len="med"/>
            <a:tailEnd type="none" w="med" len="med"/>
          </a:ln>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vert="horz" wrap="none" lIns="0" tIns="0" rIns="0" bIns="0" numCol="1" rtlCol="0" anchor="ctr" anchorCtr="0" compatLnSpc="1">
            <a:prstTxWarp prst="textNoShape">
              <a:avLst/>
            </a:prstTxWarp>
          </a:bodyPr>
          <a:lstStyle/>
          <a:p>
            <a:pPr algn="ctr">
              <a:spcBef>
                <a:spcPct val="50000"/>
              </a:spcBef>
            </a:pPr>
            <a:endParaRPr lang="en-US" sz="1600" b="1" dirty="0">
              <a:ea typeface="ＭＳ Ｐゴシック" pitchFamily="1" charset="-128"/>
            </a:endParaRPr>
          </a:p>
        </p:txBody>
      </p:sp>
      <p:sp>
        <p:nvSpPr>
          <p:cNvPr id="114" name="Curved Down Arrow 113"/>
          <p:cNvSpPr/>
          <p:nvPr/>
        </p:nvSpPr>
        <p:spPr bwMode="auto">
          <a:xfrm rot="12279292">
            <a:off x="1748413" y="4668661"/>
            <a:ext cx="1755899" cy="731520"/>
          </a:xfrm>
          <a:prstGeom prst="curvedDownArrow">
            <a:avLst/>
          </a:prstGeom>
          <a:solidFill>
            <a:srgbClr val="C00000">
              <a:alpha val="40000"/>
            </a:srgbClr>
          </a:solidFill>
          <a:ln>
            <a:solidFill>
              <a:srgbClr val="C00000"/>
            </a:solidFill>
            <a:headEnd type="none" w="med" len="med"/>
            <a:tailEnd type="none" w="med" len="med"/>
          </a:ln>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vert="horz" wrap="none" lIns="0" tIns="0" rIns="0" bIns="0" numCol="1" rtlCol="0" anchor="ctr" anchorCtr="0" compatLnSpc="1">
            <a:prstTxWarp prst="textNoShape">
              <a:avLst/>
            </a:prstTxWarp>
          </a:bodyPr>
          <a:lstStyle/>
          <a:p>
            <a:pPr algn="ctr">
              <a:spcBef>
                <a:spcPct val="50000"/>
              </a:spcBef>
            </a:pPr>
            <a:endParaRPr lang="en-US" sz="1600" b="1" dirty="0">
              <a:ea typeface="ＭＳ Ｐゴシック" pitchFamily="1" charset="-128"/>
            </a:endParaRPr>
          </a:p>
        </p:txBody>
      </p:sp>
      <p:pic>
        <p:nvPicPr>
          <p:cNvPr id="115" name="Picture 2"/>
          <p:cNvPicPr>
            <a:picLocks noChangeAspect="1" noChangeArrowheads="1"/>
          </p:cNvPicPr>
          <p:nvPr/>
        </p:nvPicPr>
        <p:blipFill>
          <a:blip r:embed="rId20" cstate="print"/>
          <a:srcRect/>
          <a:stretch>
            <a:fillRect/>
          </a:stretch>
        </p:blipFill>
        <p:spPr bwMode="auto">
          <a:xfrm>
            <a:off x="785446" y="1619617"/>
            <a:ext cx="1294469" cy="865676"/>
          </a:xfrm>
          <a:prstGeom prst="rect">
            <a:avLst/>
          </a:prstGeom>
          <a:noFill/>
          <a:ln w="9525">
            <a:noFill/>
            <a:miter lim="800000"/>
            <a:headEnd/>
            <a:tailEnd/>
          </a:ln>
        </p:spPr>
      </p:pic>
      <p:pic>
        <p:nvPicPr>
          <p:cNvPr id="116" name="Picture 4"/>
          <p:cNvPicPr>
            <a:picLocks noChangeAspect="1" noChangeArrowheads="1"/>
          </p:cNvPicPr>
          <p:nvPr/>
        </p:nvPicPr>
        <p:blipFill>
          <a:blip r:embed="rId21" cstate="print"/>
          <a:srcRect/>
          <a:stretch>
            <a:fillRect/>
          </a:stretch>
        </p:blipFill>
        <p:spPr bwMode="auto">
          <a:xfrm>
            <a:off x="308073" y="2069123"/>
            <a:ext cx="1295400" cy="971550"/>
          </a:xfrm>
          <a:prstGeom prst="rect">
            <a:avLst/>
          </a:prstGeom>
          <a:noFill/>
          <a:ln w="9525">
            <a:noFill/>
            <a:miter lim="800000"/>
            <a:headEnd/>
            <a:tailEnd/>
          </a:ln>
        </p:spPr>
      </p:pic>
      <p:sp>
        <p:nvSpPr>
          <p:cNvPr id="117" name="TextBox 116"/>
          <p:cNvSpPr txBox="1"/>
          <p:nvPr/>
        </p:nvSpPr>
        <p:spPr>
          <a:xfrm>
            <a:off x="394305" y="1653117"/>
            <a:ext cx="2220750" cy="830997"/>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pPr>
              <a:defRPr/>
            </a:pPr>
            <a:r>
              <a:rPr lang="en-US" sz="1200" dirty="0" smtClean="0">
                <a:solidFill>
                  <a:schemeClr val="dk1"/>
                </a:solidFill>
                <a:latin typeface="+mn-lt"/>
              </a:rPr>
              <a:t>Missions are increasingly variable (sanctions, counter-drug, terrorism, insurgency, humanitarian assistance,  …)</a:t>
            </a:r>
            <a:endParaRPr lang="en-US" sz="1200" dirty="0">
              <a:solidFill>
                <a:schemeClr val="dk1"/>
              </a:solidFill>
              <a:latin typeface="+mn-lt"/>
            </a:endParaRPr>
          </a:p>
        </p:txBody>
      </p:sp>
      <p:sp>
        <p:nvSpPr>
          <p:cNvPr id="118" name="TextBox 117"/>
          <p:cNvSpPr txBox="1"/>
          <p:nvPr/>
        </p:nvSpPr>
        <p:spPr>
          <a:xfrm>
            <a:off x="2921000" y="608237"/>
            <a:ext cx="2689950" cy="830997"/>
          </a:xfrm>
          <a:prstGeom prst="rect">
            <a:avLst/>
          </a:prstGeom>
          <a:ln/>
        </p:spPr>
        <p:style>
          <a:lnRef idx="1">
            <a:schemeClr val="accent4"/>
          </a:lnRef>
          <a:fillRef idx="2">
            <a:schemeClr val="accent4"/>
          </a:fillRef>
          <a:effectRef idx="1">
            <a:schemeClr val="accent4"/>
          </a:effectRef>
          <a:fontRef idx="minor">
            <a:schemeClr val="dk1"/>
          </a:fontRef>
        </p:style>
        <p:txBody>
          <a:bodyPr wrap="square" rIns="0" rtlCol="0">
            <a:spAutoFit/>
          </a:bodyPr>
          <a:lstStyle/>
          <a:p>
            <a:pPr>
              <a:defRPr/>
            </a:pPr>
            <a:r>
              <a:rPr lang="en-US" sz="1200" dirty="0" smtClean="0"/>
              <a:t>Number/diversity of sources, volume of </a:t>
            </a:r>
            <a:r>
              <a:rPr lang="en-US" sz="1200" dirty="0" smtClean="0">
                <a:solidFill>
                  <a:srgbClr val="FF0000"/>
                </a:solidFill>
              </a:rPr>
              <a:t>and security classification of </a:t>
            </a:r>
            <a:r>
              <a:rPr lang="en-US" sz="1200" dirty="0" smtClean="0"/>
              <a:t>data, hardware/software </a:t>
            </a:r>
            <a:r>
              <a:rPr lang="en-US" sz="1200" dirty="0" smtClean="0">
                <a:solidFill>
                  <a:schemeClr val="tx1"/>
                </a:solidFill>
              </a:rPr>
              <a:t>capabilities to choose from are increasing </a:t>
            </a:r>
            <a:r>
              <a:rPr lang="en-US" sz="1200" dirty="0" smtClean="0"/>
              <a:t>rapidly</a:t>
            </a:r>
            <a:endParaRPr lang="en-US" dirty="0"/>
          </a:p>
        </p:txBody>
      </p:sp>
      <p:sp>
        <p:nvSpPr>
          <p:cNvPr id="119" name="TextBox 118"/>
          <p:cNvSpPr txBox="1"/>
          <p:nvPr/>
        </p:nvSpPr>
        <p:spPr>
          <a:xfrm>
            <a:off x="6562416" y="2533970"/>
            <a:ext cx="2479983" cy="1200329"/>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pPr>
              <a:defRPr/>
            </a:pPr>
            <a:r>
              <a:rPr lang="en-US" sz="1200" dirty="0" smtClean="0">
                <a:solidFill>
                  <a:schemeClr val="dk1"/>
                </a:solidFill>
                <a:latin typeface="+mn-lt"/>
              </a:rPr>
              <a:t>Software supporting warfighter must </a:t>
            </a:r>
            <a:r>
              <a:rPr lang="en-US" sz="1200" dirty="0" smtClean="0"/>
              <a:t>adapt and evolve to function despite </a:t>
            </a:r>
            <a:r>
              <a:rPr lang="en-US" sz="1200" dirty="0" smtClean="0">
                <a:solidFill>
                  <a:schemeClr val="dk1"/>
                </a:solidFill>
                <a:latin typeface="+mn-lt"/>
              </a:rPr>
              <a:t>dynamic </a:t>
            </a:r>
            <a:r>
              <a:rPr lang="en-US" sz="1200" dirty="0" smtClean="0">
                <a:solidFill>
                  <a:schemeClr val="tx1"/>
                </a:solidFill>
              </a:rPr>
              <a:t>changes in</a:t>
            </a:r>
            <a:r>
              <a:rPr lang="en-US" sz="1200" dirty="0" smtClean="0">
                <a:solidFill>
                  <a:schemeClr val="tx1"/>
                </a:solidFill>
                <a:latin typeface="+mn-lt"/>
              </a:rPr>
              <a:t> mission focus, data sources</a:t>
            </a:r>
            <a:r>
              <a:rPr lang="en-US" sz="1200" dirty="0" smtClean="0">
                <a:solidFill>
                  <a:schemeClr val="tx1"/>
                </a:solidFill>
              </a:rPr>
              <a:t>, network availability, and environmental conditions</a:t>
            </a:r>
            <a:endParaRPr lang="en-US" sz="1200" dirty="0">
              <a:solidFill>
                <a:schemeClr val="tx1"/>
              </a:solidFill>
            </a:endParaRPr>
          </a:p>
        </p:txBody>
      </p:sp>
      <p:sp>
        <p:nvSpPr>
          <p:cNvPr id="120" name="TextBox 119"/>
          <p:cNvSpPr txBox="1"/>
          <p:nvPr/>
        </p:nvSpPr>
        <p:spPr>
          <a:xfrm>
            <a:off x="3281450" y="4964530"/>
            <a:ext cx="2516980" cy="646331"/>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pPr>
              <a:defRPr/>
            </a:pPr>
            <a:r>
              <a:rPr lang="en-US" sz="1200" dirty="0" smtClean="0">
                <a:solidFill>
                  <a:schemeClr val="dk1"/>
                </a:solidFill>
                <a:latin typeface="+mn-lt"/>
              </a:rPr>
              <a:t>Warfighters must have confidence to use &amp; </a:t>
            </a:r>
            <a:r>
              <a:rPr lang="en-US" sz="1200" dirty="0" smtClean="0"/>
              <a:t>share software changes in mission-critical contexts</a:t>
            </a:r>
            <a:endParaRPr lang="en-US" sz="1200" dirty="0">
              <a:solidFill>
                <a:schemeClr val="dk1"/>
              </a:solidFill>
              <a:latin typeface="+mn-lt"/>
            </a:endParaRPr>
          </a:p>
        </p:txBody>
      </p:sp>
      <p:sp>
        <p:nvSpPr>
          <p:cNvPr id="121" name="TextBox 120"/>
          <p:cNvSpPr txBox="1"/>
          <p:nvPr/>
        </p:nvSpPr>
        <p:spPr>
          <a:xfrm>
            <a:off x="402783" y="3924221"/>
            <a:ext cx="2212271" cy="646331"/>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pPr>
              <a:defRPr/>
            </a:pPr>
            <a:r>
              <a:rPr lang="en-US" sz="1200" dirty="0" smtClean="0">
                <a:solidFill>
                  <a:schemeClr val="dk1"/>
                </a:solidFill>
                <a:latin typeface="+mn-lt"/>
              </a:rPr>
              <a:t>Warfighters must be able to analyze solutions &amp; improve them</a:t>
            </a:r>
            <a:r>
              <a:rPr lang="en-US" sz="1200" dirty="0"/>
              <a:t> </a:t>
            </a:r>
            <a:r>
              <a:rPr lang="en-US" sz="1200" dirty="0" smtClean="0"/>
              <a:t>throughout the lifecycle</a:t>
            </a:r>
            <a:endParaRPr lang="en-US" sz="1200" dirty="0">
              <a:solidFill>
                <a:schemeClr val="dk1"/>
              </a:solidFill>
              <a:latin typeface="+mn-lt"/>
            </a:endParaRPr>
          </a:p>
        </p:txBody>
      </p:sp>
      <p:sp>
        <p:nvSpPr>
          <p:cNvPr id="49" name="Rounded Rectangle 48"/>
          <p:cNvSpPr/>
          <p:nvPr/>
        </p:nvSpPr>
        <p:spPr bwMode="auto">
          <a:xfrm>
            <a:off x="101600" y="6310881"/>
            <a:ext cx="8940800" cy="432819"/>
          </a:xfrm>
          <a:prstGeom prst="roundRect">
            <a:avLst/>
          </a:prstGeom>
          <a:noFill/>
          <a:ln w="317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a:lnSpc>
                <a:spcPct val="90000"/>
              </a:lnSpc>
              <a:spcBef>
                <a:spcPts val="300"/>
              </a:spcBef>
            </a:pPr>
            <a:r>
              <a:rPr lang="en-US" sz="1600" i="1" dirty="0" smtClean="0">
                <a:ea typeface="ＭＳ Ｐゴシック" pitchFamily="1" charset="-128"/>
              </a:rPr>
              <a:t>Mission support applications must adapt and evolve reliably and efficiently to </a:t>
            </a:r>
          </a:p>
          <a:p>
            <a:pPr algn="ctr">
              <a:lnSpc>
                <a:spcPct val="90000"/>
              </a:lnSpc>
              <a:spcBef>
                <a:spcPts val="300"/>
              </a:spcBef>
            </a:pPr>
            <a:r>
              <a:rPr lang="en-US" sz="1600" i="1" dirty="0" smtClean="0">
                <a:ea typeface="ＭＳ Ｐゴシック" pitchFamily="1" charset="-128"/>
              </a:rPr>
              <a:t>accommodate these dynamic factors and changes </a:t>
            </a:r>
            <a:endParaRPr lang="en-US" sz="1600" i="1" dirty="0">
              <a:ea typeface="ＭＳ Ｐゴシック" pitchFamily="1" charset="-128"/>
            </a:endParaRPr>
          </a:p>
        </p:txBody>
      </p:sp>
    </p:spTree>
    <p:extLst>
      <p:ext uri="{BB962C8B-B14F-4D97-AF65-F5344CB8AC3E}">
        <p14:creationId xmlns:p14="http://schemas.microsoft.com/office/powerpoint/2010/main" val="30037340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118" grpId="0" animBg="1"/>
      <p:bldP spid="119" grpId="0" animBg="1"/>
      <p:bldP spid="120" grpId="0" animBg="1"/>
      <p:bldP spid="121" grpId="0" animBg="1"/>
      <p:bldP spid="4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bwMode="auto">
          <a:xfrm>
            <a:off x="369651" y="1085798"/>
            <a:ext cx="4173166" cy="4400603"/>
          </a:xfrm>
          <a:prstGeom prst="ellipse">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4" name="TextBox 3"/>
          <p:cNvSpPr txBox="1"/>
          <p:nvPr/>
        </p:nvSpPr>
        <p:spPr>
          <a:xfrm>
            <a:off x="1200433" y="636490"/>
            <a:ext cx="2326278" cy="461665"/>
          </a:xfrm>
          <a:prstGeom prst="rect">
            <a:avLst/>
          </a:prstGeom>
          <a:noFill/>
        </p:spPr>
        <p:txBody>
          <a:bodyPr wrap="none" rtlCol="0">
            <a:spAutoFit/>
          </a:bodyPr>
          <a:lstStyle/>
          <a:p>
            <a:r>
              <a:rPr lang="en-US" dirty="0" smtClean="0"/>
              <a:t>Change Drivers</a:t>
            </a:r>
            <a:endParaRPr lang="en-US" dirty="0"/>
          </a:p>
        </p:txBody>
      </p:sp>
      <p:sp>
        <p:nvSpPr>
          <p:cNvPr id="5" name="Rectangle 4"/>
          <p:cNvSpPr/>
          <p:nvPr/>
        </p:nvSpPr>
        <p:spPr bwMode="auto">
          <a:xfrm>
            <a:off x="1176992" y="1665827"/>
            <a:ext cx="2588651" cy="1581870"/>
          </a:xfrm>
          <a:prstGeom prst="rect">
            <a:avLst/>
          </a:prstGeom>
          <a:solidFill>
            <a:srgbClr val="FFC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182880" marR="0" indent="-91440" defTabSz="914400" rtl="0" eaLnBrk="1" fontAlgn="base" latinLnBrk="0" hangingPunct="1">
              <a:lnSpc>
                <a:spcPct val="100000"/>
              </a:lnSpc>
              <a:spcBef>
                <a:spcPts val="6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ea typeface="ＭＳ Ｐゴシック" pitchFamily="1" charset="-128"/>
              </a:rPr>
              <a:t>Mission Requirements</a:t>
            </a:r>
          </a:p>
          <a:p>
            <a:pPr marL="182880" marR="0" indent="-91440" defTabSz="914400" rtl="0" eaLnBrk="1" fontAlgn="base" latinLnBrk="0" hangingPunct="1">
              <a:lnSpc>
                <a:spcPct val="100000"/>
              </a:lnSpc>
              <a:spcBef>
                <a:spcPts val="600"/>
              </a:spcBef>
              <a:spcAft>
                <a:spcPct val="0"/>
              </a:spcAft>
              <a:buClrTx/>
              <a:buSzTx/>
              <a:buFont typeface="Arial" pitchFamily="34" charset="0"/>
              <a:buChar char="•"/>
              <a:tabLst/>
            </a:pPr>
            <a:r>
              <a:rPr lang="en-US" sz="1600" b="1" dirty="0" smtClean="0">
                <a:ea typeface="ＭＳ Ｐゴシック" pitchFamily="1" charset="-128"/>
              </a:rPr>
              <a:t>Number of nodes</a:t>
            </a:r>
          </a:p>
          <a:p>
            <a:pPr marL="182880" marR="0" indent="-91440" defTabSz="914400" rtl="0" eaLnBrk="1" fontAlgn="base" latinLnBrk="0" hangingPunct="1">
              <a:lnSpc>
                <a:spcPct val="100000"/>
              </a:lnSpc>
              <a:spcBef>
                <a:spcPts val="600"/>
              </a:spcBef>
              <a:spcAft>
                <a:spcPct val="0"/>
              </a:spcAft>
              <a:buClrTx/>
              <a:buSzTx/>
              <a:buFont typeface="Arial" pitchFamily="34" charset="0"/>
              <a:buChar char="•"/>
              <a:tabLst/>
            </a:pPr>
            <a:r>
              <a:rPr lang="en-US" sz="1600" b="1" dirty="0" smtClean="0">
                <a:ea typeface="ＭＳ Ｐゴシック" pitchFamily="1" charset="-128"/>
              </a:rPr>
              <a:t>Roles of participants</a:t>
            </a:r>
          </a:p>
          <a:p>
            <a:pPr marL="182880" marR="0" indent="-91440" defTabSz="914400" rtl="0" eaLnBrk="1" fontAlgn="base" latinLnBrk="0" hangingPunct="1">
              <a:lnSpc>
                <a:spcPct val="100000"/>
              </a:lnSpc>
              <a:spcBef>
                <a:spcPts val="600"/>
              </a:spcBef>
              <a:spcAft>
                <a:spcPct val="0"/>
              </a:spcAft>
              <a:buClrTx/>
              <a:buSzTx/>
              <a:buFont typeface="Arial" pitchFamily="34" charset="0"/>
              <a:buChar char="•"/>
              <a:tabLst/>
            </a:pPr>
            <a:r>
              <a:rPr kumimoji="0" lang="en-US" sz="1600" b="1" i="0" u="none" strike="noStrike" cap="none" normalizeH="0" baseline="0" dirty="0" smtClean="0">
                <a:ln>
                  <a:noFill/>
                </a:ln>
                <a:solidFill>
                  <a:schemeClr val="tx1"/>
                </a:solidFill>
                <a:effectLst/>
                <a:latin typeface="Arial" charset="0"/>
                <a:ea typeface="ＭＳ Ｐゴシック" pitchFamily="1" charset="-128"/>
              </a:rPr>
              <a:t>Interoperability</a:t>
            </a:r>
          </a:p>
          <a:p>
            <a:pPr marL="182880" marR="0" indent="-91440" defTabSz="914400" rtl="0" eaLnBrk="1" fontAlgn="base" latinLnBrk="0" hangingPunct="1">
              <a:lnSpc>
                <a:spcPct val="100000"/>
              </a:lnSpc>
              <a:spcBef>
                <a:spcPts val="600"/>
              </a:spcBef>
              <a:spcAft>
                <a:spcPct val="0"/>
              </a:spcAft>
              <a:buClrTx/>
              <a:buSzTx/>
              <a:buFont typeface="Arial" pitchFamily="34" charset="0"/>
              <a:buChar char="•"/>
              <a:tabLst/>
            </a:pPr>
            <a:r>
              <a:rPr lang="en-US" sz="1600" b="1" dirty="0" smtClean="0">
                <a:ea typeface="ＭＳ Ｐゴシック" pitchFamily="1" charset="-128"/>
              </a:rPr>
              <a:t>Include/Exclude data</a:t>
            </a: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6" name="Rectangle 5"/>
          <p:cNvSpPr/>
          <p:nvPr/>
        </p:nvSpPr>
        <p:spPr bwMode="auto">
          <a:xfrm>
            <a:off x="1176993" y="3304208"/>
            <a:ext cx="2588651" cy="1598868"/>
          </a:xfrm>
          <a:prstGeom prst="rect">
            <a:avLst/>
          </a:prstGeom>
          <a:solidFill>
            <a:srgbClr val="FFC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182880" indent="-91440">
              <a:spcBef>
                <a:spcPts val="600"/>
              </a:spcBef>
            </a:pPr>
            <a:r>
              <a:rPr lang="en-US" sz="1600" b="1" dirty="0">
                <a:ea typeface="ＭＳ Ｐゴシック" pitchFamily="1" charset="-128"/>
              </a:rPr>
              <a:t>Deployment environment</a:t>
            </a:r>
          </a:p>
          <a:p>
            <a:pPr marL="182880" indent="-91440">
              <a:spcBef>
                <a:spcPts val="600"/>
              </a:spcBef>
              <a:buFont typeface="Arial" pitchFamily="34" charset="0"/>
              <a:buChar char="•"/>
            </a:pPr>
            <a:r>
              <a:rPr lang="en-US" sz="1600" b="1" dirty="0">
                <a:ea typeface="ＭＳ Ｐゴシック" pitchFamily="1" charset="-128"/>
              </a:rPr>
              <a:t>Hardware</a:t>
            </a:r>
          </a:p>
          <a:p>
            <a:pPr marL="182880" indent="-91440">
              <a:spcBef>
                <a:spcPts val="600"/>
              </a:spcBef>
              <a:buFont typeface="Arial" pitchFamily="34" charset="0"/>
              <a:buChar char="•"/>
            </a:pPr>
            <a:r>
              <a:rPr lang="en-US" sz="1600" b="1" dirty="0">
                <a:ea typeface="ＭＳ Ｐゴシック" pitchFamily="1" charset="-128"/>
              </a:rPr>
              <a:t>Operating </a:t>
            </a:r>
            <a:r>
              <a:rPr lang="en-US" sz="1600" b="1" dirty="0" smtClean="0">
                <a:ea typeface="ＭＳ Ｐゴシック" pitchFamily="1" charset="-128"/>
              </a:rPr>
              <a:t>system</a:t>
            </a:r>
          </a:p>
          <a:p>
            <a:pPr marL="182880" indent="-91440">
              <a:spcBef>
                <a:spcPts val="600"/>
              </a:spcBef>
              <a:buFont typeface="Arial" pitchFamily="34" charset="0"/>
              <a:buChar char="•"/>
            </a:pPr>
            <a:r>
              <a:rPr lang="en-US" sz="1600" b="1" dirty="0" smtClean="0">
                <a:ea typeface="ＭＳ Ｐゴシック" pitchFamily="1" charset="-128"/>
              </a:rPr>
              <a:t>Network</a:t>
            </a:r>
            <a:endParaRPr lang="en-US" sz="1600" b="1" dirty="0">
              <a:ea typeface="ＭＳ Ｐゴシック" pitchFamily="1" charset="-128"/>
            </a:endParaRPr>
          </a:p>
          <a:p>
            <a:pPr marL="182880" indent="-91440">
              <a:spcBef>
                <a:spcPts val="600"/>
              </a:spcBef>
              <a:buFont typeface="Arial" pitchFamily="34" charset="0"/>
              <a:buChar char="•"/>
            </a:pPr>
            <a:r>
              <a:rPr lang="en-US" sz="1600" b="1" dirty="0">
                <a:ea typeface="ＭＳ Ｐゴシック" pitchFamily="1" charset="-128"/>
              </a:rPr>
              <a:t>Third-party libraries</a:t>
            </a:r>
          </a:p>
        </p:txBody>
      </p:sp>
      <p:sp>
        <p:nvSpPr>
          <p:cNvPr id="10" name="Oval 9"/>
          <p:cNvSpPr/>
          <p:nvPr/>
        </p:nvSpPr>
        <p:spPr bwMode="auto">
          <a:xfrm>
            <a:off x="4881732" y="1085798"/>
            <a:ext cx="3477296" cy="4357991"/>
          </a:xfrm>
          <a:prstGeom prst="ellipse">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1" name="Rectangle 10"/>
          <p:cNvSpPr/>
          <p:nvPr/>
        </p:nvSpPr>
        <p:spPr bwMode="auto">
          <a:xfrm>
            <a:off x="5759711" y="1840607"/>
            <a:ext cx="1581992" cy="865030"/>
          </a:xfrm>
          <a:prstGeom prst="rect">
            <a:avLst/>
          </a:prstGeom>
          <a:solidFill>
            <a:srgbClr val="FFC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ea typeface="ＭＳ Ｐゴシック" pitchFamily="1" charset="-128"/>
              </a:rPr>
              <a:t>Substitution</a:t>
            </a:r>
          </a:p>
        </p:txBody>
      </p:sp>
      <p:sp>
        <p:nvSpPr>
          <p:cNvPr id="13" name="TextBox 12"/>
          <p:cNvSpPr txBox="1"/>
          <p:nvPr/>
        </p:nvSpPr>
        <p:spPr>
          <a:xfrm>
            <a:off x="5501743" y="639295"/>
            <a:ext cx="2398221" cy="461665"/>
          </a:xfrm>
          <a:prstGeom prst="rect">
            <a:avLst/>
          </a:prstGeom>
          <a:noFill/>
        </p:spPr>
        <p:txBody>
          <a:bodyPr wrap="none" rtlCol="0">
            <a:spAutoFit/>
          </a:bodyPr>
          <a:lstStyle/>
          <a:p>
            <a:r>
              <a:rPr lang="en-US" dirty="0" smtClean="0"/>
              <a:t>Transformations</a:t>
            </a:r>
            <a:endParaRPr lang="en-US" dirty="0"/>
          </a:p>
        </p:txBody>
      </p:sp>
      <p:sp>
        <p:nvSpPr>
          <p:cNvPr id="14" name="Rectangle 13"/>
          <p:cNvSpPr/>
          <p:nvPr/>
        </p:nvSpPr>
        <p:spPr bwMode="auto">
          <a:xfrm>
            <a:off x="5759711" y="2832279"/>
            <a:ext cx="1581992" cy="865030"/>
          </a:xfrm>
          <a:prstGeom prst="rect">
            <a:avLst/>
          </a:prstGeom>
          <a:solidFill>
            <a:srgbClr val="FFC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ea typeface="ＭＳ Ｐゴシック" pitchFamily="1" charset="-128"/>
              </a:rPr>
              <a:t>Addition</a:t>
            </a:r>
          </a:p>
        </p:txBody>
      </p:sp>
      <p:sp>
        <p:nvSpPr>
          <p:cNvPr id="15" name="Rectangle 14"/>
          <p:cNvSpPr/>
          <p:nvPr/>
        </p:nvSpPr>
        <p:spPr bwMode="auto">
          <a:xfrm>
            <a:off x="5759711" y="3873325"/>
            <a:ext cx="1581992" cy="865030"/>
          </a:xfrm>
          <a:prstGeom prst="rect">
            <a:avLst/>
          </a:prstGeom>
          <a:solidFill>
            <a:srgbClr val="FFC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ea typeface="ＭＳ Ｐゴシック" pitchFamily="1" charset="-128"/>
              </a:rPr>
              <a:t>Removal</a:t>
            </a:r>
          </a:p>
        </p:txBody>
      </p:sp>
      <p:sp>
        <p:nvSpPr>
          <p:cNvPr id="12" name="Rounded Rectangle 11"/>
          <p:cNvSpPr/>
          <p:nvPr/>
        </p:nvSpPr>
        <p:spPr bwMode="auto">
          <a:xfrm>
            <a:off x="91873" y="6284577"/>
            <a:ext cx="8940800" cy="432819"/>
          </a:xfrm>
          <a:prstGeom prst="roundRect">
            <a:avLst/>
          </a:prstGeom>
          <a:noFill/>
          <a:ln w="317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a:lnSpc>
                <a:spcPct val="90000"/>
              </a:lnSpc>
              <a:spcBef>
                <a:spcPts val="300"/>
              </a:spcBef>
            </a:pPr>
            <a:r>
              <a:rPr lang="en-US" sz="1600" i="1" dirty="0" smtClean="0">
                <a:ea typeface="ＭＳ Ｐゴシック" pitchFamily="1" charset="-128"/>
              </a:rPr>
              <a:t>Change drivers can affect what is available in the target environment or functionality that the mission </a:t>
            </a:r>
          </a:p>
          <a:p>
            <a:pPr algn="ctr">
              <a:lnSpc>
                <a:spcPct val="90000"/>
              </a:lnSpc>
              <a:spcBef>
                <a:spcPts val="300"/>
              </a:spcBef>
            </a:pPr>
            <a:r>
              <a:rPr lang="en-US" sz="1600" i="1" dirty="0" smtClean="0">
                <a:ea typeface="ＭＳ Ｐゴシック" pitchFamily="1" charset="-128"/>
              </a:rPr>
              <a:t>needs; Transformations consist of three basic types of software modifications.</a:t>
            </a:r>
            <a:endParaRPr lang="en-US" sz="1600" i="1" dirty="0">
              <a:ea typeface="ＭＳ Ｐゴシック" pitchFamily="1" charset="-128"/>
            </a:endParaRPr>
          </a:p>
        </p:txBody>
      </p:sp>
      <p:sp>
        <p:nvSpPr>
          <p:cNvPr id="7" name="Right Arrow 6"/>
          <p:cNvSpPr/>
          <p:nvPr/>
        </p:nvSpPr>
        <p:spPr bwMode="auto">
          <a:xfrm>
            <a:off x="4309033" y="2705637"/>
            <a:ext cx="631065" cy="1030310"/>
          </a:xfrm>
          <a:prstGeom prst="rightArrow">
            <a:avLst/>
          </a:prstGeom>
          <a:solidFill>
            <a:schemeClr val="tx1"/>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 name="Title 1"/>
          <p:cNvSpPr>
            <a:spLocks noGrp="1"/>
          </p:cNvSpPr>
          <p:nvPr>
            <p:ph type="title"/>
          </p:nvPr>
        </p:nvSpPr>
        <p:spPr>
          <a:xfrm>
            <a:off x="288190" y="113333"/>
            <a:ext cx="8672749" cy="276999"/>
          </a:xfrm>
          <a:noFill/>
          <a:ln w="9525">
            <a:noFill/>
            <a:miter lim="800000"/>
            <a:headEnd/>
            <a:tailEnd/>
          </a:ln>
          <a:effectLst/>
        </p:spPr>
        <p:txBody>
          <a:bodyPr vert="horz" wrap="square" lIns="0" tIns="0" rIns="0" bIns="0" numCol="1" anchor="t" anchorCtr="0" compatLnSpc="1">
            <a:prstTxWarp prst="textNoShape">
              <a:avLst/>
            </a:prstTxWarp>
            <a:spAutoFit/>
          </a:bodyPr>
          <a:lstStyle/>
          <a:p>
            <a:pPr algn="ctr"/>
            <a:r>
              <a:rPr lang="en-US" sz="2000" dirty="0" smtClean="0"/>
              <a:t>Software Transformations to Respond </a:t>
            </a:r>
            <a:r>
              <a:rPr lang="en-US" sz="2000" dirty="0"/>
              <a:t>to </a:t>
            </a:r>
            <a:r>
              <a:rPr lang="en-US" sz="2000" dirty="0" smtClean="0"/>
              <a:t>Change Drivers</a:t>
            </a:r>
            <a:endParaRPr lang="en-US" sz="2000" dirty="0"/>
          </a:p>
        </p:txBody>
      </p:sp>
    </p:spTree>
    <p:extLst>
      <p:ext uri="{BB962C8B-B14F-4D97-AF65-F5344CB8AC3E}">
        <p14:creationId xmlns:p14="http://schemas.microsoft.com/office/powerpoint/2010/main" val="4338261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454" y="69473"/>
            <a:ext cx="9062068" cy="276999"/>
          </a:xfrm>
          <a:noFill/>
          <a:ln w="9525">
            <a:noFill/>
            <a:miter lim="800000"/>
            <a:headEnd/>
            <a:tailEnd/>
          </a:ln>
          <a:effectLst/>
        </p:spPr>
        <p:txBody>
          <a:bodyPr vert="horz" wrap="square" lIns="0" tIns="0" rIns="0" bIns="0" numCol="1" anchor="t" anchorCtr="0" compatLnSpc="1">
            <a:prstTxWarp prst="textNoShape">
              <a:avLst/>
            </a:prstTxWarp>
            <a:spAutoFit/>
          </a:bodyPr>
          <a:lstStyle/>
          <a:p>
            <a:pPr algn="ctr"/>
            <a:r>
              <a:rPr lang="en-US" sz="2000" dirty="0"/>
              <a:t>Two Flavors of Program </a:t>
            </a:r>
            <a:r>
              <a:rPr lang="en-US" sz="2000" dirty="0" smtClean="0"/>
              <a:t>Transformation in </a:t>
            </a:r>
            <a:r>
              <a:rPr lang="en-US" sz="2000" dirty="0" err="1" smtClean="0"/>
              <a:t>IMMoRTALS</a:t>
            </a:r>
            <a:endParaRPr lang="en-US" sz="2000" dirty="0"/>
          </a:p>
        </p:txBody>
      </p:sp>
      <p:grpSp>
        <p:nvGrpSpPr>
          <p:cNvPr id="47" name="Group 46"/>
          <p:cNvGrpSpPr/>
          <p:nvPr/>
        </p:nvGrpSpPr>
        <p:grpSpPr>
          <a:xfrm>
            <a:off x="-314077" y="1489044"/>
            <a:ext cx="1921921" cy="1089038"/>
            <a:chOff x="-940" y="1396098"/>
            <a:chExt cx="1921921" cy="1089038"/>
          </a:xfrm>
        </p:grpSpPr>
        <p:sp>
          <p:nvSpPr>
            <p:cNvPr id="46" name="Parallelogram 45"/>
            <p:cNvSpPr/>
            <p:nvPr/>
          </p:nvSpPr>
          <p:spPr bwMode="auto">
            <a:xfrm rot="20559538">
              <a:off x="-940" y="1396098"/>
              <a:ext cx="1921921" cy="1089038"/>
            </a:xfrm>
            <a:prstGeom prst="parallelogram">
              <a:avLst>
                <a:gd name="adj" fmla="val 66254"/>
              </a:avLst>
            </a:prstGeom>
            <a:solidFill>
              <a:schemeClr val="bg1">
                <a:lumMod val="95000"/>
              </a:schemeClr>
            </a:solidFill>
            <a:ln w="3175" cap="flat" cmpd="sng" algn="ctr">
              <a:solidFill>
                <a:schemeClr val="bg1">
                  <a:lumMod val="85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nvGrpSpPr>
            <p:cNvPr id="45" name="Group 44"/>
            <p:cNvGrpSpPr/>
            <p:nvPr/>
          </p:nvGrpSpPr>
          <p:grpSpPr>
            <a:xfrm>
              <a:off x="404784" y="1539128"/>
              <a:ext cx="1027340" cy="844491"/>
              <a:chOff x="521828" y="1531812"/>
              <a:chExt cx="1027340" cy="844491"/>
            </a:xfrm>
          </p:grpSpPr>
          <p:sp>
            <p:nvSpPr>
              <p:cNvPr id="3" name="Parallelogram 2"/>
              <p:cNvSpPr/>
              <p:nvPr/>
            </p:nvSpPr>
            <p:spPr bwMode="auto">
              <a:xfrm rot="20559538">
                <a:off x="523625" y="1648338"/>
                <a:ext cx="546944" cy="361214"/>
              </a:xfrm>
              <a:prstGeom prst="parallelogram">
                <a:avLst>
                  <a:gd name="adj" fmla="val 66254"/>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4" name="Parallelogram 3"/>
              <p:cNvSpPr/>
              <p:nvPr/>
            </p:nvSpPr>
            <p:spPr bwMode="auto">
              <a:xfrm rot="20559538">
                <a:off x="1027500" y="1531812"/>
                <a:ext cx="281902" cy="158530"/>
              </a:xfrm>
              <a:prstGeom prst="parallelogram">
                <a:avLst>
                  <a:gd name="adj" fmla="val 66254"/>
                </a:avLst>
              </a:prstGeom>
              <a:solidFill>
                <a:schemeClr val="accent6">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6" name="Parallelogram 5"/>
              <p:cNvSpPr/>
              <p:nvPr/>
            </p:nvSpPr>
            <p:spPr bwMode="auto">
              <a:xfrm rot="20559538">
                <a:off x="1218450" y="1707123"/>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7" name="Parallelogram 6"/>
              <p:cNvSpPr/>
              <p:nvPr/>
            </p:nvSpPr>
            <p:spPr bwMode="auto">
              <a:xfrm rot="20559538">
                <a:off x="521828" y="2121263"/>
                <a:ext cx="281902" cy="158530"/>
              </a:xfrm>
              <a:prstGeom prst="parallelogram">
                <a:avLst>
                  <a:gd name="adj" fmla="val 66254"/>
                </a:avLst>
              </a:prstGeom>
              <a:solidFill>
                <a:schemeClr val="tx2">
                  <a:lumMod val="50000"/>
                  <a:lumOff val="5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8" name="Parallelogram 7"/>
              <p:cNvSpPr/>
              <p:nvPr/>
            </p:nvSpPr>
            <p:spPr bwMode="auto">
              <a:xfrm rot="20559538">
                <a:off x="760766" y="2067000"/>
                <a:ext cx="281902" cy="158530"/>
              </a:xfrm>
              <a:prstGeom prst="parallelogram">
                <a:avLst>
                  <a:gd name="adj" fmla="val 66254"/>
                </a:avLst>
              </a:prstGeom>
              <a:solidFill>
                <a:srgbClr val="FFC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9" name="Parallelogram 8"/>
              <p:cNvSpPr/>
              <p:nvPr/>
            </p:nvSpPr>
            <p:spPr bwMode="auto">
              <a:xfrm rot="20559538">
                <a:off x="1004893" y="221777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0" name="Parallelogram 9"/>
              <p:cNvSpPr/>
              <p:nvPr/>
            </p:nvSpPr>
            <p:spPr bwMode="auto">
              <a:xfrm rot="20559538">
                <a:off x="1267266" y="214971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1" name="Parallelogram 10"/>
              <p:cNvSpPr/>
              <p:nvPr/>
            </p:nvSpPr>
            <p:spPr bwMode="auto">
              <a:xfrm rot="20559538">
                <a:off x="1163064" y="1949326"/>
                <a:ext cx="281902" cy="158530"/>
              </a:xfrm>
              <a:prstGeom prst="parallelogram">
                <a:avLst>
                  <a:gd name="adj" fmla="val 66254"/>
                </a:avLst>
              </a:prstGeom>
              <a:solidFill>
                <a:srgbClr val="00B0F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23" name="Straight Connector 22"/>
              <p:cNvCxnSpPr>
                <a:stCxn id="3" idx="2"/>
                <a:endCxn id="4" idx="5"/>
              </p:cNvCxnSpPr>
              <p:nvPr/>
            </p:nvCxnSpPr>
            <p:spPr bwMode="auto">
              <a:xfrm flipV="1">
                <a:off x="943919" y="1637436"/>
                <a:ext cx="140117" cy="14566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25" name="Straight Connector 24"/>
              <p:cNvCxnSpPr>
                <a:stCxn id="3" idx="3"/>
                <a:endCxn id="7" idx="1"/>
              </p:cNvCxnSpPr>
              <p:nvPr/>
            </p:nvCxnSpPr>
            <p:spPr bwMode="auto">
              <a:xfrm flipH="1">
                <a:off x="689282" y="2037008"/>
                <a:ext cx="47426" cy="72205"/>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27" name="Straight Connector 26"/>
              <p:cNvCxnSpPr>
                <a:stCxn id="3" idx="3"/>
                <a:endCxn id="8" idx="1"/>
              </p:cNvCxnSpPr>
              <p:nvPr/>
            </p:nvCxnSpPr>
            <p:spPr bwMode="auto">
              <a:xfrm>
                <a:off x="736708" y="2037008"/>
                <a:ext cx="191512" cy="17942"/>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29" name="Straight Connector 28"/>
              <p:cNvCxnSpPr>
                <a:stCxn id="4" idx="3"/>
                <a:endCxn id="5" idx="0"/>
              </p:cNvCxnSpPr>
              <p:nvPr/>
            </p:nvCxnSpPr>
            <p:spPr bwMode="auto">
              <a:xfrm flipH="1">
                <a:off x="1096563" y="1702392"/>
                <a:ext cx="45385" cy="64891"/>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31" name="Straight Connector 30"/>
              <p:cNvCxnSpPr>
                <a:stCxn id="3" idx="2"/>
                <a:endCxn id="5" idx="5"/>
              </p:cNvCxnSpPr>
              <p:nvPr/>
            </p:nvCxnSpPr>
            <p:spPr bwMode="auto">
              <a:xfrm>
                <a:off x="943919" y="1783100"/>
                <a:ext cx="91855" cy="8620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34" name="Straight Connector 33"/>
              <p:cNvCxnSpPr/>
              <p:nvPr/>
            </p:nvCxnSpPr>
            <p:spPr bwMode="auto">
              <a:xfrm flipV="1">
                <a:off x="1167789" y="1800011"/>
                <a:ext cx="103015" cy="5362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40" name="Straight Connector 39"/>
              <p:cNvCxnSpPr/>
              <p:nvPr/>
            </p:nvCxnSpPr>
            <p:spPr bwMode="auto">
              <a:xfrm flipH="1">
                <a:off x="1304072" y="1862866"/>
                <a:ext cx="52509" cy="75226"/>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42" name="Straight Connector 41"/>
              <p:cNvCxnSpPr>
                <a:stCxn id="11" idx="3"/>
                <a:endCxn id="9" idx="0"/>
              </p:cNvCxnSpPr>
              <p:nvPr/>
            </p:nvCxnSpPr>
            <p:spPr bwMode="auto">
              <a:xfrm flipH="1">
                <a:off x="1122218" y="2119906"/>
                <a:ext cx="155294" cy="101470"/>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44" name="Straight Connector 43"/>
              <p:cNvCxnSpPr>
                <a:stCxn id="11" idx="3"/>
                <a:endCxn id="10" idx="1"/>
              </p:cNvCxnSpPr>
              <p:nvPr/>
            </p:nvCxnSpPr>
            <p:spPr bwMode="auto">
              <a:xfrm>
                <a:off x="1277512" y="2119906"/>
                <a:ext cx="157208" cy="17757"/>
              </a:xfrm>
              <a:prstGeom prst="line">
                <a:avLst/>
              </a:prstGeom>
              <a:solidFill>
                <a:srgbClr val="5CA1FB"/>
              </a:solidFill>
              <a:ln w="3175" cap="flat" cmpd="sng" algn="ctr">
                <a:solidFill>
                  <a:schemeClr val="tx1"/>
                </a:solidFill>
                <a:prstDash val="solid"/>
                <a:round/>
                <a:headEnd type="none" w="med" len="med"/>
                <a:tailEnd type="none" w="med" len="med"/>
              </a:ln>
              <a:effectLst/>
            </p:spPr>
          </p:cxnSp>
          <p:sp>
            <p:nvSpPr>
              <p:cNvPr id="5" name="Parallelogram 4"/>
              <p:cNvSpPr/>
              <p:nvPr/>
            </p:nvSpPr>
            <p:spPr bwMode="auto">
              <a:xfrm rot="20559538">
                <a:off x="979238" y="1763680"/>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grpSp>
      <p:grpSp>
        <p:nvGrpSpPr>
          <p:cNvPr id="199" name="Group 198"/>
          <p:cNvGrpSpPr/>
          <p:nvPr/>
        </p:nvGrpSpPr>
        <p:grpSpPr>
          <a:xfrm>
            <a:off x="74427" y="644047"/>
            <a:ext cx="9022386" cy="2685081"/>
            <a:chOff x="19678" y="680227"/>
            <a:chExt cx="9022386" cy="2685081"/>
          </a:xfrm>
        </p:grpSpPr>
        <p:grpSp>
          <p:nvGrpSpPr>
            <p:cNvPr id="48" name="Group 47"/>
            <p:cNvGrpSpPr/>
            <p:nvPr/>
          </p:nvGrpSpPr>
          <p:grpSpPr>
            <a:xfrm>
              <a:off x="1320418" y="1489044"/>
              <a:ext cx="1921921" cy="1089038"/>
              <a:chOff x="-940" y="1396098"/>
              <a:chExt cx="1921921" cy="1089038"/>
            </a:xfrm>
          </p:grpSpPr>
          <p:sp>
            <p:nvSpPr>
              <p:cNvPr id="49" name="Parallelogram 48"/>
              <p:cNvSpPr/>
              <p:nvPr/>
            </p:nvSpPr>
            <p:spPr bwMode="auto">
              <a:xfrm rot="20559538">
                <a:off x="-940" y="1396098"/>
                <a:ext cx="1921921" cy="1089038"/>
              </a:xfrm>
              <a:prstGeom prst="parallelogram">
                <a:avLst>
                  <a:gd name="adj" fmla="val 66254"/>
                </a:avLst>
              </a:prstGeom>
              <a:solidFill>
                <a:schemeClr val="bg1">
                  <a:lumMod val="95000"/>
                </a:schemeClr>
              </a:solidFill>
              <a:ln w="3175" cap="flat" cmpd="sng" algn="ctr">
                <a:solidFill>
                  <a:schemeClr val="bg1">
                    <a:lumMod val="85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nvGrpSpPr>
              <p:cNvPr id="50" name="Group 49"/>
              <p:cNvGrpSpPr/>
              <p:nvPr/>
            </p:nvGrpSpPr>
            <p:grpSpPr>
              <a:xfrm>
                <a:off x="404784" y="1539128"/>
                <a:ext cx="1027340" cy="844491"/>
                <a:chOff x="521828" y="1531812"/>
                <a:chExt cx="1027340" cy="844491"/>
              </a:xfrm>
            </p:grpSpPr>
            <p:sp>
              <p:nvSpPr>
                <p:cNvPr id="51" name="Parallelogram 50"/>
                <p:cNvSpPr/>
                <p:nvPr/>
              </p:nvSpPr>
              <p:spPr bwMode="auto">
                <a:xfrm rot="20559538">
                  <a:off x="523625" y="1648338"/>
                  <a:ext cx="546944" cy="361214"/>
                </a:xfrm>
                <a:prstGeom prst="parallelogram">
                  <a:avLst>
                    <a:gd name="adj" fmla="val 66254"/>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52" name="Parallelogram 51"/>
                <p:cNvSpPr/>
                <p:nvPr/>
              </p:nvSpPr>
              <p:spPr bwMode="auto">
                <a:xfrm rot="20559538">
                  <a:off x="1027500" y="1531812"/>
                  <a:ext cx="281902" cy="158530"/>
                </a:xfrm>
                <a:prstGeom prst="parallelogram">
                  <a:avLst>
                    <a:gd name="adj" fmla="val 66254"/>
                  </a:avLst>
                </a:prstGeom>
                <a:solidFill>
                  <a:schemeClr val="accent6">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53" name="Parallelogram 52"/>
                <p:cNvSpPr/>
                <p:nvPr/>
              </p:nvSpPr>
              <p:spPr bwMode="auto">
                <a:xfrm rot="20559538">
                  <a:off x="1218450" y="1707123"/>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54" name="Parallelogram 53"/>
                <p:cNvSpPr/>
                <p:nvPr/>
              </p:nvSpPr>
              <p:spPr bwMode="auto">
                <a:xfrm rot="20559538">
                  <a:off x="521828" y="2121263"/>
                  <a:ext cx="281902" cy="158530"/>
                </a:xfrm>
                <a:prstGeom prst="parallelogram">
                  <a:avLst>
                    <a:gd name="adj" fmla="val 66254"/>
                  </a:avLst>
                </a:prstGeom>
                <a:solidFill>
                  <a:schemeClr val="tx2">
                    <a:lumMod val="50000"/>
                    <a:lumOff val="5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55" name="Parallelogram 54"/>
                <p:cNvSpPr/>
                <p:nvPr/>
              </p:nvSpPr>
              <p:spPr bwMode="auto">
                <a:xfrm rot="20559538">
                  <a:off x="760766" y="2067000"/>
                  <a:ext cx="281902" cy="158530"/>
                </a:xfrm>
                <a:prstGeom prst="parallelogram">
                  <a:avLst>
                    <a:gd name="adj" fmla="val 66254"/>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56" name="Parallelogram 55"/>
                <p:cNvSpPr/>
                <p:nvPr/>
              </p:nvSpPr>
              <p:spPr bwMode="auto">
                <a:xfrm rot="20559538">
                  <a:off x="1004893" y="221777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57" name="Parallelogram 56"/>
                <p:cNvSpPr/>
                <p:nvPr/>
              </p:nvSpPr>
              <p:spPr bwMode="auto">
                <a:xfrm rot="20559538">
                  <a:off x="1267266" y="214971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58" name="Parallelogram 57"/>
                <p:cNvSpPr/>
                <p:nvPr/>
              </p:nvSpPr>
              <p:spPr bwMode="auto">
                <a:xfrm rot="20559538">
                  <a:off x="1163064" y="1949326"/>
                  <a:ext cx="281902" cy="158530"/>
                </a:xfrm>
                <a:prstGeom prst="parallelogram">
                  <a:avLst>
                    <a:gd name="adj" fmla="val 66254"/>
                  </a:avLst>
                </a:prstGeom>
                <a:solidFill>
                  <a:srgbClr val="00B0F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59" name="Straight Connector 58"/>
                <p:cNvCxnSpPr>
                  <a:stCxn id="51" idx="2"/>
                  <a:endCxn id="52" idx="5"/>
                </p:cNvCxnSpPr>
                <p:nvPr/>
              </p:nvCxnSpPr>
              <p:spPr bwMode="auto">
                <a:xfrm flipV="1">
                  <a:off x="943919" y="1637436"/>
                  <a:ext cx="140117" cy="14566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60" name="Straight Connector 59"/>
                <p:cNvCxnSpPr>
                  <a:stCxn id="51" idx="3"/>
                  <a:endCxn id="54" idx="1"/>
                </p:cNvCxnSpPr>
                <p:nvPr/>
              </p:nvCxnSpPr>
              <p:spPr bwMode="auto">
                <a:xfrm flipH="1">
                  <a:off x="689282" y="2037008"/>
                  <a:ext cx="47426" cy="72205"/>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61" name="Straight Connector 60"/>
                <p:cNvCxnSpPr>
                  <a:stCxn id="51" idx="3"/>
                  <a:endCxn id="55" idx="1"/>
                </p:cNvCxnSpPr>
                <p:nvPr/>
              </p:nvCxnSpPr>
              <p:spPr bwMode="auto">
                <a:xfrm>
                  <a:off x="736708" y="2037008"/>
                  <a:ext cx="191512" cy="17942"/>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62" name="Straight Connector 61"/>
                <p:cNvCxnSpPr>
                  <a:stCxn id="52" idx="3"/>
                  <a:endCxn id="68" idx="0"/>
                </p:cNvCxnSpPr>
                <p:nvPr/>
              </p:nvCxnSpPr>
              <p:spPr bwMode="auto">
                <a:xfrm flipH="1">
                  <a:off x="1096563" y="1702392"/>
                  <a:ext cx="45385" cy="64891"/>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63" name="Straight Connector 62"/>
                <p:cNvCxnSpPr>
                  <a:stCxn id="51" idx="2"/>
                  <a:endCxn id="68" idx="5"/>
                </p:cNvCxnSpPr>
                <p:nvPr/>
              </p:nvCxnSpPr>
              <p:spPr bwMode="auto">
                <a:xfrm>
                  <a:off x="943919" y="1783100"/>
                  <a:ext cx="91855" cy="8620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64" name="Straight Connector 63"/>
                <p:cNvCxnSpPr/>
                <p:nvPr/>
              </p:nvCxnSpPr>
              <p:spPr bwMode="auto">
                <a:xfrm flipV="1">
                  <a:off x="1167789" y="1800011"/>
                  <a:ext cx="103015" cy="5362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65" name="Straight Connector 64"/>
                <p:cNvCxnSpPr/>
                <p:nvPr/>
              </p:nvCxnSpPr>
              <p:spPr bwMode="auto">
                <a:xfrm flipH="1">
                  <a:off x="1304072" y="1862866"/>
                  <a:ext cx="52509" cy="75226"/>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66" name="Straight Connector 65"/>
                <p:cNvCxnSpPr>
                  <a:stCxn id="58" idx="3"/>
                  <a:endCxn id="56" idx="0"/>
                </p:cNvCxnSpPr>
                <p:nvPr/>
              </p:nvCxnSpPr>
              <p:spPr bwMode="auto">
                <a:xfrm flipH="1">
                  <a:off x="1122218" y="2119906"/>
                  <a:ext cx="155294" cy="101470"/>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67" name="Straight Connector 66"/>
                <p:cNvCxnSpPr>
                  <a:stCxn id="58" idx="3"/>
                  <a:endCxn id="57" idx="1"/>
                </p:cNvCxnSpPr>
                <p:nvPr/>
              </p:nvCxnSpPr>
              <p:spPr bwMode="auto">
                <a:xfrm>
                  <a:off x="1277512" y="2119906"/>
                  <a:ext cx="157208" cy="17757"/>
                </a:xfrm>
                <a:prstGeom prst="line">
                  <a:avLst/>
                </a:prstGeom>
                <a:solidFill>
                  <a:srgbClr val="5CA1FB"/>
                </a:solidFill>
                <a:ln w="3175" cap="flat" cmpd="sng" algn="ctr">
                  <a:solidFill>
                    <a:schemeClr val="tx1"/>
                  </a:solidFill>
                  <a:prstDash val="solid"/>
                  <a:round/>
                  <a:headEnd type="none" w="med" len="med"/>
                  <a:tailEnd type="none" w="med" len="med"/>
                </a:ln>
                <a:effectLst/>
              </p:spPr>
            </p:cxnSp>
            <p:sp>
              <p:nvSpPr>
                <p:cNvPr id="68" name="Parallelogram 67"/>
                <p:cNvSpPr/>
                <p:nvPr/>
              </p:nvSpPr>
              <p:spPr bwMode="auto">
                <a:xfrm rot="20559538">
                  <a:off x="979238" y="1763680"/>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grpSp>
        <p:cxnSp>
          <p:nvCxnSpPr>
            <p:cNvPr id="154" name="Straight Arrow Connector 153"/>
            <p:cNvCxnSpPr/>
            <p:nvPr/>
          </p:nvCxnSpPr>
          <p:spPr bwMode="auto">
            <a:xfrm flipV="1">
              <a:off x="475520" y="1004937"/>
              <a:ext cx="7669439" cy="0"/>
            </a:xfrm>
            <a:prstGeom prst="straightConnector1">
              <a:avLst/>
            </a:prstGeom>
            <a:solidFill>
              <a:srgbClr val="5CA1FB"/>
            </a:solidFill>
            <a:ln w="3175" cap="flat" cmpd="sng" algn="ctr">
              <a:solidFill>
                <a:schemeClr val="tx1"/>
              </a:solidFill>
              <a:prstDash val="solid"/>
              <a:round/>
              <a:headEnd type="none" w="med" len="med"/>
              <a:tailEnd type="triangle"/>
            </a:ln>
            <a:effectLst/>
          </p:spPr>
        </p:cxnSp>
        <p:sp>
          <p:nvSpPr>
            <p:cNvPr id="155" name="TextBox 154"/>
            <p:cNvSpPr txBox="1"/>
            <p:nvPr/>
          </p:nvSpPr>
          <p:spPr>
            <a:xfrm>
              <a:off x="8208131" y="680227"/>
              <a:ext cx="833933" cy="369332"/>
            </a:xfrm>
            <a:prstGeom prst="rect">
              <a:avLst/>
            </a:prstGeom>
            <a:noFill/>
          </p:spPr>
          <p:txBody>
            <a:bodyPr wrap="square" rtlCol="0">
              <a:spAutoFit/>
            </a:bodyPr>
            <a:lstStyle/>
            <a:p>
              <a:r>
                <a:rPr lang="en-US" sz="1800" dirty="0" smtClean="0"/>
                <a:t>time</a:t>
              </a:r>
              <a:endParaRPr lang="en-US" sz="1800" dirty="0"/>
            </a:p>
          </p:txBody>
        </p:sp>
        <p:sp>
          <p:nvSpPr>
            <p:cNvPr id="156" name="TextBox 155"/>
            <p:cNvSpPr txBox="1"/>
            <p:nvPr/>
          </p:nvSpPr>
          <p:spPr>
            <a:xfrm>
              <a:off x="151700" y="2829777"/>
              <a:ext cx="8835138" cy="535531"/>
            </a:xfrm>
            <a:prstGeom prst="rect">
              <a:avLst/>
            </a:prstGeom>
            <a:solidFill>
              <a:schemeClr val="bg1"/>
            </a:solidFill>
          </p:spPr>
          <p:txBody>
            <a:bodyPr wrap="square" rtlCol="0">
              <a:spAutoFit/>
            </a:bodyPr>
            <a:lstStyle/>
            <a:p>
              <a:pPr marL="228600" indent="-228600">
                <a:lnSpc>
                  <a:spcPct val="80000"/>
                </a:lnSpc>
                <a:spcBef>
                  <a:spcPts val="0"/>
                </a:spcBef>
                <a:buFont typeface="+mj-lt"/>
                <a:buAutoNum type="arabicPeriod"/>
              </a:pPr>
              <a:r>
                <a:rPr lang="en-US" sz="1200" dirty="0" smtClean="0"/>
                <a:t>In response to changes, the baseline application evolves – resulting in program variants that have different source code and binary. This </a:t>
              </a:r>
              <a:r>
                <a:rPr lang="en-US" sz="1200" i="1" dirty="0" smtClean="0"/>
                <a:t>adaptation</a:t>
              </a:r>
              <a:r>
                <a:rPr lang="en-US" sz="1200" dirty="0" smtClean="0"/>
                <a:t> happens </a:t>
              </a:r>
              <a:r>
                <a:rPr lang="en-US" sz="1200" i="1" dirty="0" smtClean="0"/>
                <a:t>offline, </a:t>
              </a:r>
              <a:r>
                <a:rPr lang="en-US" sz="1200" dirty="0" smtClean="0"/>
                <a:t>i.e., the new binary needs to be deployed to take advantage of the transformation. The changes in code include substitution, addition, and removal of code elements.</a:t>
              </a:r>
              <a:endParaRPr lang="en-US" sz="1200" dirty="0"/>
            </a:p>
          </p:txBody>
        </p:sp>
        <p:sp>
          <p:nvSpPr>
            <p:cNvPr id="178" name="TextBox 177"/>
            <p:cNvSpPr txBox="1"/>
            <p:nvPr/>
          </p:nvSpPr>
          <p:spPr>
            <a:xfrm>
              <a:off x="8040709" y="1668503"/>
              <a:ext cx="833933" cy="523220"/>
            </a:xfrm>
            <a:prstGeom prst="rect">
              <a:avLst/>
            </a:prstGeom>
            <a:noFill/>
          </p:spPr>
          <p:txBody>
            <a:bodyPr wrap="square" rtlCol="0">
              <a:spAutoFit/>
            </a:bodyPr>
            <a:lstStyle/>
            <a:p>
              <a:r>
                <a:rPr lang="en-US" sz="2800" dirty="0" smtClean="0"/>
                <a:t>…</a:t>
              </a:r>
              <a:endParaRPr lang="en-US" sz="2800" dirty="0"/>
            </a:p>
          </p:txBody>
        </p:sp>
        <p:grpSp>
          <p:nvGrpSpPr>
            <p:cNvPr id="184" name="Group 183"/>
            <p:cNvGrpSpPr/>
            <p:nvPr/>
          </p:nvGrpSpPr>
          <p:grpSpPr>
            <a:xfrm>
              <a:off x="2880351" y="1489044"/>
              <a:ext cx="1921921" cy="1089038"/>
              <a:chOff x="1936224" y="1316305"/>
              <a:chExt cx="1921921" cy="1089038"/>
            </a:xfrm>
          </p:grpSpPr>
          <p:grpSp>
            <p:nvGrpSpPr>
              <p:cNvPr id="69" name="Group 68"/>
              <p:cNvGrpSpPr/>
              <p:nvPr/>
            </p:nvGrpSpPr>
            <p:grpSpPr>
              <a:xfrm>
                <a:off x="1936224" y="1316305"/>
                <a:ext cx="1921921" cy="1089038"/>
                <a:chOff x="-940" y="1396098"/>
                <a:chExt cx="1921921" cy="1089038"/>
              </a:xfrm>
            </p:grpSpPr>
            <p:sp>
              <p:nvSpPr>
                <p:cNvPr id="70" name="Parallelogram 69"/>
                <p:cNvSpPr/>
                <p:nvPr/>
              </p:nvSpPr>
              <p:spPr bwMode="auto">
                <a:xfrm rot="20559538">
                  <a:off x="-940" y="1396098"/>
                  <a:ext cx="1921921" cy="1089038"/>
                </a:xfrm>
                <a:prstGeom prst="parallelogram">
                  <a:avLst>
                    <a:gd name="adj" fmla="val 66254"/>
                  </a:avLst>
                </a:prstGeom>
                <a:solidFill>
                  <a:schemeClr val="bg1">
                    <a:lumMod val="95000"/>
                  </a:schemeClr>
                </a:solidFill>
                <a:ln w="3175" cap="flat" cmpd="sng" algn="ctr">
                  <a:solidFill>
                    <a:schemeClr val="bg1">
                      <a:lumMod val="85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nvGrpSpPr>
                <p:cNvPr id="71" name="Group 70"/>
                <p:cNvGrpSpPr/>
                <p:nvPr/>
              </p:nvGrpSpPr>
              <p:grpSpPr>
                <a:xfrm>
                  <a:off x="404784" y="1539128"/>
                  <a:ext cx="1027340" cy="844491"/>
                  <a:chOff x="521828" y="1531812"/>
                  <a:chExt cx="1027340" cy="844491"/>
                </a:xfrm>
              </p:grpSpPr>
              <p:sp>
                <p:nvSpPr>
                  <p:cNvPr id="72" name="Parallelogram 71"/>
                  <p:cNvSpPr/>
                  <p:nvPr/>
                </p:nvSpPr>
                <p:spPr bwMode="auto">
                  <a:xfrm rot="20559538">
                    <a:off x="523625" y="1648338"/>
                    <a:ext cx="546944" cy="361214"/>
                  </a:xfrm>
                  <a:prstGeom prst="parallelogram">
                    <a:avLst>
                      <a:gd name="adj" fmla="val 66254"/>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73" name="Parallelogram 72"/>
                  <p:cNvSpPr/>
                  <p:nvPr/>
                </p:nvSpPr>
                <p:spPr bwMode="auto">
                  <a:xfrm rot="20559538">
                    <a:off x="1027500" y="1531812"/>
                    <a:ext cx="281902" cy="158530"/>
                  </a:xfrm>
                  <a:prstGeom prst="parallelogram">
                    <a:avLst>
                      <a:gd name="adj" fmla="val 66254"/>
                    </a:avLst>
                  </a:prstGeom>
                  <a:solidFill>
                    <a:schemeClr val="accent6">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74" name="Parallelogram 73"/>
                  <p:cNvSpPr/>
                  <p:nvPr/>
                </p:nvSpPr>
                <p:spPr bwMode="auto">
                  <a:xfrm rot="20559538">
                    <a:off x="1218450" y="1707123"/>
                    <a:ext cx="281902" cy="158530"/>
                  </a:xfrm>
                  <a:prstGeom prst="parallelogram">
                    <a:avLst>
                      <a:gd name="adj" fmla="val 66254"/>
                    </a:avLst>
                  </a:prstGeom>
                  <a:solidFill>
                    <a:srgbClr val="FFFF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75" name="Parallelogram 74"/>
                  <p:cNvSpPr/>
                  <p:nvPr/>
                </p:nvSpPr>
                <p:spPr bwMode="auto">
                  <a:xfrm rot="20559538">
                    <a:off x="521828" y="2121263"/>
                    <a:ext cx="281902" cy="158530"/>
                  </a:xfrm>
                  <a:prstGeom prst="parallelogram">
                    <a:avLst>
                      <a:gd name="adj" fmla="val 66254"/>
                    </a:avLst>
                  </a:prstGeom>
                  <a:solidFill>
                    <a:schemeClr val="tx2">
                      <a:lumMod val="50000"/>
                      <a:lumOff val="5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76" name="Parallelogram 75"/>
                  <p:cNvSpPr/>
                  <p:nvPr/>
                </p:nvSpPr>
                <p:spPr bwMode="auto">
                  <a:xfrm rot="20559538">
                    <a:off x="760766" y="2067000"/>
                    <a:ext cx="281902" cy="158530"/>
                  </a:xfrm>
                  <a:prstGeom prst="parallelogram">
                    <a:avLst>
                      <a:gd name="adj" fmla="val 66254"/>
                    </a:avLst>
                  </a:prstGeom>
                  <a:solidFill>
                    <a:srgbClr val="FFC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77" name="Parallelogram 76"/>
                  <p:cNvSpPr/>
                  <p:nvPr/>
                </p:nvSpPr>
                <p:spPr bwMode="auto">
                  <a:xfrm rot="20559538">
                    <a:off x="1004893" y="221777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78" name="Parallelogram 77"/>
                  <p:cNvSpPr/>
                  <p:nvPr/>
                </p:nvSpPr>
                <p:spPr bwMode="auto">
                  <a:xfrm rot="20559538">
                    <a:off x="1267266" y="214971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79" name="Parallelogram 78"/>
                  <p:cNvSpPr/>
                  <p:nvPr/>
                </p:nvSpPr>
                <p:spPr bwMode="auto">
                  <a:xfrm rot="20559538">
                    <a:off x="1163064" y="1949326"/>
                    <a:ext cx="281902" cy="158530"/>
                  </a:xfrm>
                  <a:prstGeom prst="parallelogram">
                    <a:avLst>
                      <a:gd name="adj" fmla="val 66254"/>
                    </a:avLst>
                  </a:prstGeom>
                  <a:solidFill>
                    <a:srgbClr val="00B0F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80" name="Straight Connector 79"/>
                  <p:cNvCxnSpPr>
                    <a:stCxn id="72" idx="2"/>
                    <a:endCxn id="73" idx="5"/>
                  </p:cNvCxnSpPr>
                  <p:nvPr/>
                </p:nvCxnSpPr>
                <p:spPr bwMode="auto">
                  <a:xfrm flipV="1">
                    <a:off x="943919" y="1637436"/>
                    <a:ext cx="140117" cy="14566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81" name="Straight Connector 80"/>
                  <p:cNvCxnSpPr>
                    <a:stCxn id="72" idx="3"/>
                    <a:endCxn id="75" idx="1"/>
                  </p:cNvCxnSpPr>
                  <p:nvPr/>
                </p:nvCxnSpPr>
                <p:spPr bwMode="auto">
                  <a:xfrm flipH="1">
                    <a:off x="689282" y="2037008"/>
                    <a:ext cx="47426" cy="72205"/>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82" name="Straight Connector 81"/>
                  <p:cNvCxnSpPr>
                    <a:stCxn id="72" idx="3"/>
                    <a:endCxn id="76" idx="1"/>
                  </p:cNvCxnSpPr>
                  <p:nvPr/>
                </p:nvCxnSpPr>
                <p:spPr bwMode="auto">
                  <a:xfrm>
                    <a:off x="736708" y="2037008"/>
                    <a:ext cx="191512" cy="17942"/>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83" name="Straight Connector 82"/>
                  <p:cNvCxnSpPr>
                    <a:stCxn id="73" idx="3"/>
                    <a:endCxn id="89" idx="0"/>
                  </p:cNvCxnSpPr>
                  <p:nvPr/>
                </p:nvCxnSpPr>
                <p:spPr bwMode="auto">
                  <a:xfrm flipH="1">
                    <a:off x="1096563" y="1702392"/>
                    <a:ext cx="45385" cy="64891"/>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84" name="Straight Connector 83"/>
                  <p:cNvCxnSpPr>
                    <a:stCxn id="72" idx="2"/>
                    <a:endCxn id="89" idx="5"/>
                  </p:cNvCxnSpPr>
                  <p:nvPr/>
                </p:nvCxnSpPr>
                <p:spPr bwMode="auto">
                  <a:xfrm>
                    <a:off x="943919" y="1783100"/>
                    <a:ext cx="91855" cy="8620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85" name="Straight Connector 84"/>
                  <p:cNvCxnSpPr/>
                  <p:nvPr/>
                </p:nvCxnSpPr>
                <p:spPr bwMode="auto">
                  <a:xfrm flipV="1">
                    <a:off x="1167789" y="1800011"/>
                    <a:ext cx="103015" cy="5362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86" name="Straight Connector 85"/>
                  <p:cNvCxnSpPr/>
                  <p:nvPr/>
                </p:nvCxnSpPr>
                <p:spPr bwMode="auto">
                  <a:xfrm flipH="1">
                    <a:off x="1304072" y="1862866"/>
                    <a:ext cx="52509" cy="75226"/>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87" name="Straight Connector 86"/>
                  <p:cNvCxnSpPr>
                    <a:stCxn id="79" idx="3"/>
                    <a:endCxn id="77" idx="0"/>
                  </p:cNvCxnSpPr>
                  <p:nvPr/>
                </p:nvCxnSpPr>
                <p:spPr bwMode="auto">
                  <a:xfrm flipH="1">
                    <a:off x="1122218" y="2119906"/>
                    <a:ext cx="155294" cy="101470"/>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88" name="Straight Connector 87"/>
                  <p:cNvCxnSpPr>
                    <a:stCxn id="79" idx="3"/>
                    <a:endCxn id="78" idx="1"/>
                  </p:cNvCxnSpPr>
                  <p:nvPr/>
                </p:nvCxnSpPr>
                <p:spPr bwMode="auto">
                  <a:xfrm>
                    <a:off x="1277512" y="2119906"/>
                    <a:ext cx="157208" cy="17757"/>
                  </a:xfrm>
                  <a:prstGeom prst="line">
                    <a:avLst/>
                  </a:prstGeom>
                  <a:solidFill>
                    <a:srgbClr val="5CA1FB"/>
                  </a:solidFill>
                  <a:ln w="3175" cap="flat" cmpd="sng" algn="ctr">
                    <a:solidFill>
                      <a:schemeClr val="tx1"/>
                    </a:solidFill>
                    <a:prstDash val="solid"/>
                    <a:round/>
                    <a:headEnd type="none" w="med" len="med"/>
                    <a:tailEnd type="none" w="med" len="med"/>
                  </a:ln>
                  <a:effectLst/>
                </p:spPr>
              </p:cxnSp>
              <p:sp>
                <p:nvSpPr>
                  <p:cNvPr id="89" name="Parallelogram 88"/>
                  <p:cNvSpPr/>
                  <p:nvPr/>
                </p:nvSpPr>
                <p:spPr bwMode="auto">
                  <a:xfrm rot="20559538">
                    <a:off x="979238" y="1763680"/>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grpSp>
          <p:sp>
            <p:nvSpPr>
              <p:cNvPr id="180" name="Parallelogram 179"/>
              <p:cNvSpPr/>
              <p:nvPr/>
            </p:nvSpPr>
            <p:spPr bwMode="auto">
              <a:xfrm rot="20559538">
                <a:off x="2439107" y="1708146"/>
                <a:ext cx="357648" cy="67000"/>
              </a:xfrm>
              <a:prstGeom prst="parallelogram">
                <a:avLst>
                  <a:gd name="adj" fmla="val 66254"/>
                </a:avLst>
              </a:prstGeom>
              <a:solidFill>
                <a:schemeClr val="tx2">
                  <a:lumMod val="50000"/>
                  <a:lumOff val="5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sp>
          <p:nvSpPr>
            <p:cNvPr id="188" name="Rectangular Callout 187"/>
            <p:cNvSpPr/>
            <p:nvPr/>
          </p:nvSpPr>
          <p:spPr bwMode="auto">
            <a:xfrm>
              <a:off x="1536267" y="689008"/>
              <a:ext cx="1275737" cy="431596"/>
            </a:xfrm>
            <a:prstGeom prst="wedgeRectCallout">
              <a:avLst>
                <a:gd name="adj1" fmla="val -1337"/>
                <a:gd name="adj2" fmla="val 72523"/>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80000"/>
                </a:lnSpc>
                <a:spcBef>
                  <a:spcPts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ea typeface="ＭＳ Ｐゴシック" pitchFamily="1" charset="-128"/>
                </a:rPr>
                <a:t>New</a:t>
              </a:r>
              <a:r>
                <a:rPr kumimoji="0" lang="en-US" sz="1400" i="0" u="none" strike="noStrike" cap="none" normalizeH="0" dirty="0" smtClean="0">
                  <a:ln>
                    <a:noFill/>
                  </a:ln>
                  <a:solidFill>
                    <a:schemeClr val="tx1"/>
                  </a:solidFill>
                  <a:effectLst/>
                  <a:latin typeface="Arial" charset="0"/>
                  <a:ea typeface="ＭＳ Ｐゴシック" pitchFamily="1" charset="-128"/>
                </a:rPr>
                <a:t> mission </a:t>
              </a:r>
            </a:p>
            <a:p>
              <a:pPr marL="0" marR="0" indent="0" algn="ctr" defTabSz="914400" rtl="0" eaLnBrk="1" fontAlgn="base" latinLnBrk="0" hangingPunct="1">
                <a:lnSpc>
                  <a:spcPct val="80000"/>
                </a:lnSpc>
                <a:spcBef>
                  <a:spcPts val="0"/>
                </a:spcBef>
                <a:spcAft>
                  <a:spcPct val="0"/>
                </a:spcAft>
                <a:buClrTx/>
                <a:buSzTx/>
                <a:buFontTx/>
                <a:buNone/>
                <a:tabLst/>
              </a:pPr>
              <a:r>
                <a:rPr kumimoji="0" lang="en-US" sz="1400" i="0" u="none" strike="noStrike" cap="none" normalizeH="0" dirty="0" smtClean="0">
                  <a:ln>
                    <a:noFill/>
                  </a:ln>
                  <a:solidFill>
                    <a:schemeClr val="tx1"/>
                  </a:solidFill>
                  <a:effectLst/>
                  <a:latin typeface="Arial" charset="0"/>
                  <a:ea typeface="ＭＳ Ｐゴシック" pitchFamily="1" charset="-128"/>
                </a:rPr>
                <a:t>requirement</a:t>
              </a:r>
              <a:endParaRPr kumimoji="0" lang="en-US" sz="1400" i="0" u="none" strike="noStrike" cap="none" normalizeH="0" baseline="0" dirty="0" smtClean="0">
                <a:ln>
                  <a:noFill/>
                </a:ln>
                <a:solidFill>
                  <a:schemeClr val="tx1"/>
                </a:solidFill>
                <a:effectLst/>
                <a:latin typeface="Arial" charset="0"/>
                <a:ea typeface="ＭＳ Ｐゴシック" pitchFamily="1" charset="-128"/>
              </a:endParaRPr>
            </a:p>
          </p:txBody>
        </p:sp>
        <p:sp>
          <p:nvSpPr>
            <p:cNvPr id="189" name="Rectangular Callout 188"/>
            <p:cNvSpPr/>
            <p:nvPr/>
          </p:nvSpPr>
          <p:spPr bwMode="auto">
            <a:xfrm>
              <a:off x="3344221" y="685515"/>
              <a:ext cx="1275737" cy="431596"/>
            </a:xfrm>
            <a:prstGeom prst="wedgeRectCallout">
              <a:avLst>
                <a:gd name="adj1" fmla="val -7072"/>
                <a:gd name="adj2" fmla="val 75913"/>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80000"/>
                </a:lnSpc>
                <a:spcBef>
                  <a:spcPts val="0"/>
                </a:spcBef>
                <a:spcAft>
                  <a:spcPct val="0"/>
                </a:spcAft>
                <a:buClrTx/>
                <a:buSzTx/>
                <a:buFontTx/>
                <a:buNone/>
                <a:tabLst/>
              </a:pPr>
              <a:r>
                <a:rPr lang="en-US" sz="1400" dirty="0" smtClean="0">
                  <a:ea typeface="ＭＳ Ｐゴシック" pitchFamily="1" charset="-128"/>
                </a:rPr>
                <a:t>New target </a:t>
              </a:r>
            </a:p>
            <a:p>
              <a:pPr marL="0" marR="0" indent="0" algn="ctr" defTabSz="914400" rtl="0" eaLnBrk="1" fontAlgn="base" latinLnBrk="0" hangingPunct="1">
                <a:lnSpc>
                  <a:spcPct val="80000"/>
                </a:lnSpc>
                <a:spcBef>
                  <a:spcPts val="0"/>
                </a:spcBef>
                <a:spcAft>
                  <a:spcPct val="0"/>
                </a:spcAft>
                <a:buClrTx/>
                <a:buSzTx/>
                <a:buFontTx/>
                <a:buNone/>
                <a:tabLst/>
              </a:pPr>
              <a:r>
                <a:rPr lang="en-US" sz="1400" dirty="0" smtClean="0">
                  <a:ea typeface="ＭＳ Ｐゴシック" pitchFamily="1" charset="-128"/>
                </a:rPr>
                <a:t>environment</a:t>
              </a:r>
              <a:endParaRPr kumimoji="0" lang="en-US" sz="1400" i="0" u="none" strike="noStrike" cap="none" normalizeH="0" dirty="0" smtClean="0">
                <a:ln>
                  <a:noFill/>
                </a:ln>
                <a:solidFill>
                  <a:schemeClr val="tx1"/>
                </a:solidFill>
                <a:effectLst/>
                <a:latin typeface="Arial" charset="0"/>
                <a:ea typeface="ＭＳ Ｐゴシック" pitchFamily="1" charset="-128"/>
              </a:endParaRPr>
            </a:p>
          </p:txBody>
        </p:sp>
        <p:sp>
          <p:nvSpPr>
            <p:cNvPr id="190" name="Rectangular Callout 189"/>
            <p:cNvSpPr/>
            <p:nvPr/>
          </p:nvSpPr>
          <p:spPr bwMode="auto">
            <a:xfrm>
              <a:off x="5045351" y="685515"/>
              <a:ext cx="1275737" cy="431596"/>
            </a:xfrm>
            <a:prstGeom prst="wedgeRectCallout">
              <a:avLst>
                <a:gd name="adj1" fmla="val -4778"/>
                <a:gd name="adj2" fmla="val 74218"/>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80000"/>
                </a:lnSpc>
                <a:spcBef>
                  <a:spcPts val="0"/>
                </a:spcBef>
                <a:spcAft>
                  <a:spcPct val="0"/>
                </a:spcAft>
                <a:buClrTx/>
                <a:buSzTx/>
                <a:buFontTx/>
                <a:buNone/>
                <a:tabLst/>
              </a:pPr>
              <a:r>
                <a:rPr lang="en-US" sz="1400" dirty="0" smtClean="0">
                  <a:ea typeface="ＭＳ Ｐゴシック" pitchFamily="1" charset="-128"/>
                </a:rPr>
                <a:t>Library Update</a:t>
              </a:r>
            </a:p>
          </p:txBody>
        </p:sp>
        <p:sp>
          <p:nvSpPr>
            <p:cNvPr id="191" name="Rectangular Callout 190"/>
            <p:cNvSpPr/>
            <p:nvPr/>
          </p:nvSpPr>
          <p:spPr bwMode="auto">
            <a:xfrm>
              <a:off x="6589464" y="689798"/>
              <a:ext cx="1275737" cy="431596"/>
            </a:xfrm>
            <a:prstGeom prst="wedgeRectCallout">
              <a:avLst>
                <a:gd name="adj1" fmla="val -2484"/>
                <a:gd name="adj2" fmla="val 74218"/>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80000"/>
                </a:lnSpc>
                <a:spcBef>
                  <a:spcPts val="0"/>
                </a:spcBef>
                <a:spcAft>
                  <a:spcPct val="0"/>
                </a:spcAft>
                <a:buClrTx/>
                <a:buSzTx/>
                <a:buFontTx/>
                <a:buNone/>
                <a:tabLst/>
              </a:pPr>
              <a:r>
                <a:rPr lang="en-US" sz="1400" dirty="0" smtClean="0">
                  <a:ea typeface="ＭＳ Ｐゴシック" pitchFamily="1" charset="-128"/>
                </a:rPr>
                <a:t>HW Update</a:t>
              </a:r>
            </a:p>
          </p:txBody>
        </p:sp>
        <p:grpSp>
          <p:nvGrpSpPr>
            <p:cNvPr id="195" name="Group 194"/>
            <p:cNvGrpSpPr/>
            <p:nvPr/>
          </p:nvGrpSpPr>
          <p:grpSpPr>
            <a:xfrm>
              <a:off x="6329939" y="1421264"/>
              <a:ext cx="1921921" cy="1156818"/>
              <a:chOff x="6329939" y="1416163"/>
              <a:chExt cx="1921921" cy="1156818"/>
            </a:xfrm>
          </p:grpSpPr>
          <p:grpSp>
            <p:nvGrpSpPr>
              <p:cNvPr id="186" name="Group 185"/>
              <p:cNvGrpSpPr/>
              <p:nvPr/>
            </p:nvGrpSpPr>
            <p:grpSpPr>
              <a:xfrm>
                <a:off x="6329939" y="1416163"/>
                <a:ext cx="1921921" cy="1089038"/>
                <a:chOff x="7041431" y="1423404"/>
                <a:chExt cx="1921921" cy="1089038"/>
              </a:xfrm>
            </p:grpSpPr>
            <p:grpSp>
              <p:nvGrpSpPr>
                <p:cNvPr id="132" name="Group 131"/>
                <p:cNvGrpSpPr/>
                <p:nvPr/>
              </p:nvGrpSpPr>
              <p:grpSpPr>
                <a:xfrm>
                  <a:off x="7041431" y="1423404"/>
                  <a:ext cx="1921921" cy="1089038"/>
                  <a:chOff x="-940" y="1396098"/>
                  <a:chExt cx="1921921" cy="1089038"/>
                </a:xfrm>
              </p:grpSpPr>
              <p:sp>
                <p:nvSpPr>
                  <p:cNvPr id="133" name="Parallelogram 132"/>
                  <p:cNvSpPr/>
                  <p:nvPr/>
                </p:nvSpPr>
                <p:spPr bwMode="auto">
                  <a:xfrm rot="20559538">
                    <a:off x="-940" y="1396098"/>
                    <a:ext cx="1921921" cy="1089038"/>
                  </a:xfrm>
                  <a:prstGeom prst="parallelogram">
                    <a:avLst>
                      <a:gd name="adj" fmla="val 66254"/>
                    </a:avLst>
                  </a:prstGeom>
                  <a:solidFill>
                    <a:schemeClr val="bg1">
                      <a:lumMod val="95000"/>
                    </a:schemeClr>
                  </a:solidFill>
                  <a:ln w="3175" cap="flat" cmpd="sng" algn="ctr">
                    <a:solidFill>
                      <a:schemeClr val="bg1">
                        <a:lumMod val="85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nvGrpSpPr>
                  <p:cNvPr id="134" name="Group 133"/>
                  <p:cNvGrpSpPr/>
                  <p:nvPr/>
                </p:nvGrpSpPr>
                <p:grpSpPr>
                  <a:xfrm>
                    <a:off x="404784" y="1539128"/>
                    <a:ext cx="1027340" cy="868346"/>
                    <a:chOff x="521828" y="1531812"/>
                    <a:chExt cx="1027340" cy="868346"/>
                  </a:xfrm>
                </p:grpSpPr>
                <p:sp>
                  <p:nvSpPr>
                    <p:cNvPr id="135" name="Parallelogram 134"/>
                    <p:cNvSpPr/>
                    <p:nvPr/>
                  </p:nvSpPr>
                  <p:spPr bwMode="auto">
                    <a:xfrm rot="20559538">
                      <a:off x="523625" y="1648338"/>
                      <a:ext cx="546944" cy="361214"/>
                    </a:xfrm>
                    <a:prstGeom prst="parallelogram">
                      <a:avLst>
                        <a:gd name="adj" fmla="val 66254"/>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36" name="Parallelogram 135"/>
                    <p:cNvSpPr/>
                    <p:nvPr/>
                  </p:nvSpPr>
                  <p:spPr bwMode="auto">
                    <a:xfrm rot="20559538">
                      <a:off x="1027500" y="1531812"/>
                      <a:ext cx="281902" cy="158530"/>
                    </a:xfrm>
                    <a:prstGeom prst="parallelogram">
                      <a:avLst>
                        <a:gd name="adj" fmla="val 66254"/>
                      </a:avLst>
                    </a:prstGeom>
                    <a:solidFill>
                      <a:schemeClr val="accent1"/>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37" name="Parallelogram 136"/>
                    <p:cNvSpPr/>
                    <p:nvPr/>
                  </p:nvSpPr>
                  <p:spPr bwMode="auto">
                    <a:xfrm rot="20559538">
                      <a:off x="1218450" y="1707123"/>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38" name="Parallelogram 137"/>
                    <p:cNvSpPr/>
                    <p:nvPr/>
                  </p:nvSpPr>
                  <p:spPr bwMode="auto">
                    <a:xfrm rot="20559538">
                      <a:off x="521828" y="2121263"/>
                      <a:ext cx="281902" cy="158530"/>
                    </a:xfrm>
                    <a:prstGeom prst="parallelogram">
                      <a:avLst>
                        <a:gd name="adj" fmla="val 66254"/>
                      </a:avLst>
                    </a:prstGeom>
                    <a:solidFill>
                      <a:schemeClr val="tx2">
                        <a:lumMod val="50000"/>
                        <a:lumOff val="5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40" name="Parallelogram 139"/>
                    <p:cNvSpPr/>
                    <p:nvPr/>
                  </p:nvSpPr>
                  <p:spPr bwMode="auto">
                    <a:xfrm rot="20559538">
                      <a:off x="1004893" y="2217773"/>
                      <a:ext cx="281902" cy="158530"/>
                    </a:xfrm>
                    <a:prstGeom prst="parallelogram">
                      <a:avLst>
                        <a:gd name="adj" fmla="val 66254"/>
                      </a:avLst>
                    </a:prstGeom>
                    <a:solidFill>
                      <a:schemeClr val="accent6">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41" name="Parallelogram 140"/>
                    <p:cNvSpPr/>
                    <p:nvPr/>
                  </p:nvSpPr>
                  <p:spPr bwMode="auto">
                    <a:xfrm rot="20559538">
                      <a:off x="1267266" y="214971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42" name="Parallelogram 141"/>
                    <p:cNvSpPr/>
                    <p:nvPr/>
                  </p:nvSpPr>
                  <p:spPr bwMode="auto">
                    <a:xfrm rot="20559538">
                      <a:off x="1163064" y="1949326"/>
                      <a:ext cx="281902" cy="158530"/>
                    </a:xfrm>
                    <a:prstGeom prst="parallelogram">
                      <a:avLst>
                        <a:gd name="adj" fmla="val 66254"/>
                      </a:avLst>
                    </a:prstGeom>
                    <a:solidFill>
                      <a:srgbClr val="00B0F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143" name="Straight Connector 142"/>
                    <p:cNvCxnSpPr>
                      <a:stCxn id="135" idx="2"/>
                      <a:endCxn id="136" idx="5"/>
                    </p:cNvCxnSpPr>
                    <p:nvPr/>
                  </p:nvCxnSpPr>
                  <p:spPr bwMode="auto">
                    <a:xfrm flipV="1">
                      <a:off x="943919" y="1637436"/>
                      <a:ext cx="140117" cy="14566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44" name="Straight Connector 143"/>
                    <p:cNvCxnSpPr>
                      <a:stCxn id="135" idx="3"/>
                      <a:endCxn id="138" idx="1"/>
                    </p:cNvCxnSpPr>
                    <p:nvPr/>
                  </p:nvCxnSpPr>
                  <p:spPr bwMode="auto">
                    <a:xfrm flipH="1">
                      <a:off x="689282" y="2037008"/>
                      <a:ext cx="47426" cy="72205"/>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45" name="Straight Connector 144"/>
                    <p:cNvCxnSpPr>
                      <a:stCxn id="138" idx="4"/>
                    </p:cNvCxnSpPr>
                    <p:nvPr/>
                  </p:nvCxnSpPr>
                  <p:spPr bwMode="auto">
                    <a:xfrm flipH="1">
                      <a:off x="622348" y="2276190"/>
                      <a:ext cx="64057" cy="123968"/>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46" name="Straight Connector 145"/>
                    <p:cNvCxnSpPr>
                      <a:stCxn id="136" idx="3"/>
                      <a:endCxn id="152" idx="0"/>
                    </p:cNvCxnSpPr>
                    <p:nvPr/>
                  </p:nvCxnSpPr>
                  <p:spPr bwMode="auto">
                    <a:xfrm flipH="1">
                      <a:off x="1096563" y="1702392"/>
                      <a:ext cx="45385" cy="64891"/>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47" name="Straight Connector 146"/>
                    <p:cNvCxnSpPr>
                      <a:stCxn id="135" idx="2"/>
                      <a:endCxn id="152" idx="5"/>
                    </p:cNvCxnSpPr>
                    <p:nvPr/>
                  </p:nvCxnSpPr>
                  <p:spPr bwMode="auto">
                    <a:xfrm>
                      <a:off x="943919" y="1783100"/>
                      <a:ext cx="91855" cy="8620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48" name="Straight Connector 147"/>
                    <p:cNvCxnSpPr/>
                    <p:nvPr/>
                  </p:nvCxnSpPr>
                  <p:spPr bwMode="auto">
                    <a:xfrm flipV="1">
                      <a:off x="1167789" y="1800011"/>
                      <a:ext cx="103015" cy="5362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49" name="Straight Connector 148"/>
                    <p:cNvCxnSpPr/>
                    <p:nvPr/>
                  </p:nvCxnSpPr>
                  <p:spPr bwMode="auto">
                    <a:xfrm flipH="1">
                      <a:off x="1304072" y="1862866"/>
                      <a:ext cx="52509" cy="75226"/>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50" name="Straight Connector 149"/>
                    <p:cNvCxnSpPr>
                      <a:stCxn id="142" idx="3"/>
                      <a:endCxn id="140" idx="0"/>
                    </p:cNvCxnSpPr>
                    <p:nvPr/>
                  </p:nvCxnSpPr>
                  <p:spPr bwMode="auto">
                    <a:xfrm flipH="1">
                      <a:off x="1122218" y="2119906"/>
                      <a:ext cx="155294" cy="101470"/>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51" name="Straight Connector 150"/>
                    <p:cNvCxnSpPr>
                      <a:stCxn id="142" idx="3"/>
                      <a:endCxn id="141" idx="1"/>
                    </p:cNvCxnSpPr>
                    <p:nvPr/>
                  </p:nvCxnSpPr>
                  <p:spPr bwMode="auto">
                    <a:xfrm>
                      <a:off x="1277512" y="2119906"/>
                      <a:ext cx="157208" cy="17757"/>
                    </a:xfrm>
                    <a:prstGeom prst="line">
                      <a:avLst/>
                    </a:prstGeom>
                    <a:solidFill>
                      <a:srgbClr val="5CA1FB"/>
                    </a:solidFill>
                    <a:ln w="3175" cap="flat" cmpd="sng" algn="ctr">
                      <a:solidFill>
                        <a:schemeClr val="tx1"/>
                      </a:solidFill>
                      <a:prstDash val="solid"/>
                      <a:round/>
                      <a:headEnd type="none" w="med" len="med"/>
                      <a:tailEnd type="none" w="med" len="med"/>
                    </a:ln>
                    <a:effectLst/>
                  </p:spPr>
                </p:cxnSp>
                <p:sp>
                  <p:nvSpPr>
                    <p:cNvPr id="152" name="Parallelogram 151"/>
                    <p:cNvSpPr/>
                    <p:nvPr/>
                  </p:nvSpPr>
                  <p:spPr bwMode="auto">
                    <a:xfrm rot="20559538">
                      <a:off x="979238" y="1763680"/>
                      <a:ext cx="281902" cy="158530"/>
                    </a:xfrm>
                    <a:prstGeom prst="parallelogram">
                      <a:avLst>
                        <a:gd name="adj" fmla="val 66254"/>
                      </a:avLst>
                    </a:prstGeom>
                    <a:solidFill>
                      <a:srgbClr val="FFFF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grpSp>
            <p:sp>
              <p:nvSpPr>
                <p:cNvPr id="183" name="Parallelogram 182"/>
                <p:cNvSpPr/>
                <p:nvPr/>
              </p:nvSpPr>
              <p:spPr bwMode="auto">
                <a:xfrm rot="20559538">
                  <a:off x="7518535" y="1919869"/>
                  <a:ext cx="357648" cy="67000"/>
                </a:xfrm>
                <a:prstGeom prst="parallelogram">
                  <a:avLst>
                    <a:gd name="adj" fmla="val 66254"/>
                  </a:avLst>
                </a:prstGeom>
                <a:solidFill>
                  <a:schemeClr val="tx2">
                    <a:lumMod val="50000"/>
                    <a:lumOff val="5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sp>
            <p:nvSpPr>
              <p:cNvPr id="194" name="Parallelogram 193"/>
              <p:cNvSpPr/>
              <p:nvPr/>
            </p:nvSpPr>
            <p:spPr bwMode="auto">
              <a:xfrm rot="20559538">
                <a:off x="6713277" y="2414451"/>
                <a:ext cx="281902" cy="158530"/>
              </a:xfrm>
              <a:prstGeom prst="parallelogram">
                <a:avLst>
                  <a:gd name="adj" fmla="val 66254"/>
                </a:avLst>
              </a:prstGeom>
              <a:solidFill>
                <a:srgbClr val="FFFF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grpSp>
          <p:nvGrpSpPr>
            <p:cNvPr id="197" name="Group 196"/>
            <p:cNvGrpSpPr/>
            <p:nvPr/>
          </p:nvGrpSpPr>
          <p:grpSpPr>
            <a:xfrm>
              <a:off x="4683203" y="1489044"/>
              <a:ext cx="1921921" cy="1089038"/>
              <a:chOff x="4704789" y="1503636"/>
              <a:chExt cx="1921921" cy="1089038"/>
            </a:xfrm>
          </p:grpSpPr>
          <p:grpSp>
            <p:nvGrpSpPr>
              <p:cNvPr id="185" name="Group 184"/>
              <p:cNvGrpSpPr/>
              <p:nvPr/>
            </p:nvGrpSpPr>
            <p:grpSpPr>
              <a:xfrm>
                <a:off x="4704789" y="1503636"/>
                <a:ext cx="1921921" cy="1089038"/>
                <a:chOff x="4087757" y="1591649"/>
                <a:chExt cx="1921921" cy="1089038"/>
              </a:xfrm>
            </p:grpSpPr>
            <p:grpSp>
              <p:nvGrpSpPr>
                <p:cNvPr id="90" name="Group 89"/>
                <p:cNvGrpSpPr/>
                <p:nvPr/>
              </p:nvGrpSpPr>
              <p:grpSpPr>
                <a:xfrm>
                  <a:off x="4087757" y="1591649"/>
                  <a:ext cx="1921921" cy="1089038"/>
                  <a:chOff x="-940" y="1396098"/>
                  <a:chExt cx="1921921" cy="1089038"/>
                </a:xfrm>
              </p:grpSpPr>
              <p:sp>
                <p:nvSpPr>
                  <p:cNvPr id="91" name="Parallelogram 90"/>
                  <p:cNvSpPr/>
                  <p:nvPr/>
                </p:nvSpPr>
                <p:spPr bwMode="auto">
                  <a:xfrm rot="20559538">
                    <a:off x="-940" y="1396098"/>
                    <a:ext cx="1921921" cy="1089038"/>
                  </a:xfrm>
                  <a:prstGeom prst="parallelogram">
                    <a:avLst>
                      <a:gd name="adj" fmla="val 66254"/>
                    </a:avLst>
                  </a:prstGeom>
                  <a:solidFill>
                    <a:schemeClr val="bg1">
                      <a:lumMod val="95000"/>
                    </a:schemeClr>
                  </a:solidFill>
                  <a:ln w="3175" cap="flat" cmpd="sng" algn="ctr">
                    <a:solidFill>
                      <a:schemeClr val="bg1">
                        <a:lumMod val="85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nvGrpSpPr>
                  <p:cNvPr id="92" name="Group 91"/>
                  <p:cNvGrpSpPr/>
                  <p:nvPr/>
                </p:nvGrpSpPr>
                <p:grpSpPr>
                  <a:xfrm>
                    <a:off x="404784" y="1539128"/>
                    <a:ext cx="1027340" cy="844491"/>
                    <a:chOff x="521828" y="1531812"/>
                    <a:chExt cx="1027340" cy="844491"/>
                  </a:xfrm>
                </p:grpSpPr>
                <p:sp>
                  <p:nvSpPr>
                    <p:cNvPr id="93" name="Parallelogram 92"/>
                    <p:cNvSpPr/>
                    <p:nvPr/>
                  </p:nvSpPr>
                  <p:spPr bwMode="auto">
                    <a:xfrm rot="20559538">
                      <a:off x="523625" y="1648338"/>
                      <a:ext cx="546944" cy="361214"/>
                    </a:xfrm>
                    <a:prstGeom prst="parallelogram">
                      <a:avLst>
                        <a:gd name="adj" fmla="val 66254"/>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94" name="Parallelogram 93"/>
                    <p:cNvSpPr/>
                    <p:nvPr/>
                  </p:nvSpPr>
                  <p:spPr bwMode="auto">
                    <a:xfrm rot="20559538">
                      <a:off x="1027500" y="1531812"/>
                      <a:ext cx="281902" cy="158530"/>
                    </a:xfrm>
                    <a:prstGeom prst="parallelogram">
                      <a:avLst>
                        <a:gd name="adj" fmla="val 66254"/>
                      </a:avLst>
                    </a:prstGeom>
                    <a:solidFill>
                      <a:schemeClr val="accent6">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95" name="Parallelogram 94"/>
                    <p:cNvSpPr/>
                    <p:nvPr/>
                  </p:nvSpPr>
                  <p:spPr bwMode="auto">
                    <a:xfrm rot="20559538">
                      <a:off x="1218450" y="1707123"/>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96" name="Parallelogram 95"/>
                    <p:cNvSpPr/>
                    <p:nvPr/>
                  </p:nvSpPr>
                  <p:spPr bwMode="auto">
                    <a:xfrm rot="20559538">
                      <a:off x="521828" y="2121263"/>
                      <a:ext cx="281902" cy="158530"/>
                    </a:xfrm>
                    <a:prstGeom prst="parallelogram">
                      <a:avLst>
                        <a:gd name="adj" fmla="val 66254"/>
                      </a:avLst>
                    </a:prstGeom>
                    <a:solidFill>
                      <a:schemeClr val="tx2">
                        <a:lumMod val="50000"/>
                        <a:lumOff val="5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97" name="Parallelogram 96"/>
                    <p:cNvSpPr/>
                    <p:nvPr/>
                  </p:nvSpPr>
                  <p:spPr bwMode="auto">
                    <a:xfrm rot="20559538">
                      <a:off x="760766" y="2067000"/>
                      <a:ext cx="281902" cy="158530"/>
                    </a:xfrm>
                    <a:prstGeom prst="parallelogram">
                      <a:avLst>
                        <a:gd name="adj" fmla="val 66254"/>
                      </a:avLst>
                    </a:prstGeom>
                    <a:solidFill>
                      <a:srgbClr val="FFC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98" name="Parallelogram 97"/>
                    <p:cNvSpPr/>
                    <p:nvPr/>
                  </p:nvSpPr>
                  <p:spPr bwMode="auto">
                    <a:xfrm rot="20559538">
                      <a:off x="1004893" y="221777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99" name="Parallelogram 98"/>
                    <p:cNvSpPr/>
                    <p:nvPr/>
                  </p:nvSpPr>
                  <p:spPr bwMode="auto">
                    <a:xfrm rot="20559538">
                      <a:off x="1267266" y="214971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00" name="Parallelogram 99"/>
                    <p:cNvSpPr/>
                    <p:nvPr/>
                  </p:nvSpPr>
                  <p:spPr bwMode="auto">
                    <a:xfrm rot="20559538">
                      <a:off x="1163064" y="1949326"/>
                      <a:ext cx="281902" cy="158530"/>
                    </a:xfrm>
                    <a:prstGeom prst="parallelogram">
                      <a:avLst>
                        <a:gd name="adj" fmla="val 66254"/>
                      </a:avLst>
                    </a:prstGeom>
                    <a:solidFill>
                      <a:srgbClr val="00B0F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101" name="Straight Connector 100"/>
                    <p:cNvCxnSpPr>
                      <a:stCxn id="93" idx="2"/>
                      <a:endCxn id="94" idx="5"/>
                    </p:cNvCxnSpPr>
                    <p:nvPr/>
                  </p:nvCxnSpPr>
                  <p:spPr bwMode="auto">
                    <a:xfrm flipV="1">
                      <a:off x="943919" y="1637436"/>
                      <a:ext cx="140117" cy="14566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02" name="Straight Connector 101"/>
                    <p:cNvCxnSpPr>
                      <a:stCxn id="93" idx="3"/>
                      <a:endCxn id="96" idx="1"/>
                    </p:cNvCxnSpPr>
                    <p:nvPr/>
                  </p:nvCxnSpPr>
                  <p:spPr bwMode="auto">
                    <a:xfrm flipH="1">
                      <a:off x="689282" y="2037008"/>
                      <a:ext cx="47426" cy="72205"/>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03" name="Straight Connector 102"/>
                    <p:cNvCxnSpPr>
                      <a:stCxn id="93" idx="3"/>
                      <a:endCxn id="97" idx="1"/>
                    </p:cNvCxnSpPr>
                    <p:nvPr/>
                  </p:nvCxnSpPr>
                  <p:spPr bwMode="auto">
                    <a:xfrm>
                      <a:off x="736708" y="2037008"/>
                      <a:ext cx="191512" cy="17942"/>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04" name="Straight Connector 103"/>
                    <p:cNvCxnSpPr>
                      <a:stCxn id="94" idx="3"/>
                      <a:endCxn id="110" idx="0"/>
                    </p:cNvCxnSpPr>
                    <p:nvPr/>
                  </p:nvCxnSpPr>
                  <p:spPr bwMode="auto">
                    <a:xfrm flipH="1">
                      <a:off x="1096563" y="1702392"/>
                      <a:ext cx="45385" cy="64891"/>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05" name="Straight Connector 104"/>
                    <p:cNvCxnSpPr>
                      <a:stCxn id="93" idx="2"/>
                      <a:endCxn id="110" idx="5"/>
                    </p:cNvCxnSpPr>
                    <p:nvPr/>
                  </p:nvCxnSpPr>
                  <p:spPr bwMode="auto">
                    <a:xfrm>
                      <a:off x="943919" y="1783100"/>
                      <a:ext cx="91855" cy="8620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06" name="Straight Connector 105"/>
                    <p:cNvCxnSpPr/>
                    <p:nvPr/>
                  </p:nvCxnSpPr>
                  <p:spPr bwMode="auto">
                    <a:xfrm flipV="1">
                      <a:off x="1167789" y="1800011"/>
                      <a:ext cx="103015" cy="5362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07" name="Straight Connector 106"/>
                    <p:cNvCxnSpPr/>
                    <p:nvPr/>
                  </p:nvCxnSpPr>
                  <p:spPr bwMode="auto">
                    <a:xfrm flipH="1">
                      <a:off x="1304072" y="1862866"/>
                      <a:ext cx="52509" cy="75226"/>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08" name="Straight Connector 107"/>
                    <p:cNvCxnSpPr>
                      <a:stCxn id="100" idx="3"/>
                      <a:endCxn id="98" idx="0"/>
                    </p:cNvCxnSpPr>
                    <p:nvPr/>
                  </p:nvCxnSpPr>
                  <p:spPr bwMode="auto">
                    <a:xfrm flipH="1">
                      <a:off x="1122218" y="2119906"/>
                      <a:ext cx="155294" cy="101470"/>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09" name="Straight Connector 108"/>
                    <p:cNvCxnSpPr>
                      <a:stCxn id="100" idx="3"/>
                      <a:endCxn id="99" idx="1"/>
                    </p:cNvCxnSpPr>
                    <p:nvPr/>
                  </p:nvCxnSpPr>
                  <p:spPr bwMode="auto">
                    <a:xfrm>
                      <a:off x="1277512" y="2119906"/>
                      <a:ext cx="157208" cy="17757"/>
                    </a:xfrm>
                    <a:prstGeom prst="line">
                      <a:avLst/>
                    </a:prstGeom>
                    <a:solidFill>
                      <a:srgbClr val="5CA1FB"/>
                    </a:solidFill>
                    <a:ln w="3175" cap="flat" cmpd="sng" algn="ctr">
                      <a:solidFill>
                        <a:schemeClr val="tx1"/>
                      </a:solidFill>
                      <a:prstDash val="solid"/>
                      <a:round/>
                      <a:headEnd type="none" w="med" len="med"/>
                      <a:tailEnd type="none" w="med" len="med"/>
                    </a:ln>
                    <a:effectLst/>
                  </p:spPr>
                </p:cxnSp>
                <p:sp>
                  <p:nvSpPr>
                    <p:cNvPr id="110" name="Parallelogram 109"/>
                    <p:cNvSpPr/>
                    <p:nvPr/>
                  </p:nvSpPr>
                  <p:spPr bwMode="auto">
                    <a:xfrm rot="20559538">
                      <a:off x="979238" y="1763680"/>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grpSp>
            <p:sp>
              <p:nvSpPr>
                <p:cNvPr id="181" name="Parallelogram 180"/>
                <p:cNvSpPr/>
                <p:nvPr/>
              </p:nvSpPr>
              <p:spPr bwMode="auto">
                <a:xfrm rot="20559538">
                  <a:off x="4609901" y="1901331"/>
                  <a:ext cx="357648" cy="67000"/>
                </a:xfrm>
                <a:prstGeom prst="parallelogram">
                  <a:avLst>
                    <a:gd name="adj" fmla="val 66254"/>
                  </a:avLst>
                </a:prstGeom>
                <a:solidFill>
                  <a:schemeClr val="tx2">
                    <a:lumMod val="50000"/>
                    <a:lumOff val="5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sp>
            <p:nvSpPr>
              <p:cNvPr id="196" name="Parallelogram 195"/>
              <p:cNvSpPr/>
              <p:nvPr/>
            </p:nvSpPr>
            <p:spPr bwMode="auto">
              <a:xfrm rot="20559538">
                <a:off x="5189789" y="2000063"/>
                <a:ext cx="357648" cy="67000"/>
              </a:xfrm>
              <a:prstGeom prst="parallelogram">
                <a:avLst>
                  <a:gd name="adj" fmla="val 66254"/>
                </a:avLst>
              </a:prstGeom>
              <a:solidFill>
                <a:schemeClr val="tx2">
                  <a:lumMod val="50000"/>
                  <a:lumOff val="5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sp>
          <p:nvSpPr>
            <p:cNvPr id="198" name="Rectangular Callout 197"/>
            <p:cNvSpPr/>
            <p:nvPr/>
          </p:nvSpPr>
          <p:spPr bwMode="auto">
            <a:xfrm>
              <a:off x="19678" y="691120"/>
              <a:ext cx="1275737" cy="431596"/>
            </a:xfrm>
            <a:prstGeom prst="wedgeRectCallout">
              <a:avLst>
                <a:gd name="adj1" fmla="val -1337"/>
                <a:gd name="adj2" fmla="val 72523"/>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80000"/>
                </a:lnSpc>
                <a:spcBef>
                  <a:spcPts val="0"/>
                </a:spcBef>
                <a:spcAft>
                  <a:spcPct val="0"/>
                </a:spcAft>
                <a:buClrTx/>
                <a:buSzTx/>
                <a:buFontTx/>
                <a:buNone/>
                <a:tabLst/>
              </a:pPr>
              <a:r>
                <a:rPr lang="en-US" sz="1400" dirty="0" smtClean="0">
                  <a:ea typeface="ＭＳ Ｐゴシック" pitchFamily="1" charset="-128"/>
                </a:rPr>
                <a:t>Baseline</a:t>
              </a:r>
              <a:endParaRPr kumimoji="0" lang="en-US" sz="1400" i="0" u="none" strike="noStrike" cap="none" normalizeH="0" baseline="0" dirty="0" smtClean="0">
                <a:ln>
                  <a:noFill/>
                </a:ln>
                <a:solidFill>
                  <a:schemeClr val="tx1"/>
                </a:solidFill>
                <a:effectLst/>
                <a:latin typeface="Arial" charset="0"/>
                <a:ea typeface="ＭＳ Ｐゴシック" pitchFamily="1" charset="-128"/>
              </a:endParaRPr>
            </a:p>
          </p:txBody>
        </p:sp>
      </p:grpSp>
      <p:sp>
        <p:nvSpPr>
          <p:cNvPr id="208" name="Rectangular Callout 207"/>
          <p:cNvSpPr/>
          <p:nvPr/>
        </p:nvSpPr>
        <p:spPr bwMode="auto">
          <a:xfrm>
            <a:off x="1675016" y="3625518"/>
            <a:ext cx="1275737" cy="611740"/>
          </a:xfrm>
          <a:prstGeom prst="wedgeRectCallout">
            <a:avLst>
              <a:gd name="adj1" fmla="val -1337"/>
              <a:gd name="adj2" fmla="val 72523"/>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80000"/>
              </a:lnSpc>
              <a:spcBef>
                <a:spcPts val="0"/>
              </a:spcBef>
              <a:spcAft>
                <a:spcPct val="0"/>
              </a:spcAft>
              <a:buClrTx/>
              <a:buSzTx/>
              <a:buFontTx/>
              <a:buNone/>
              <a:tabLst/>
            </a:pPr>
            <a:r>
              <a:rPr lang="en-US" sz="1400" dirty="0" smtClean="0">
                <a:ea typeface="ＭＳ Ｐゴシック" pitchFamily="1" charset="-128"/>
              </a:rPr>
              <a:t>Changes in the </a:t>
            </a:r>
          </a:p>
          <a:p>
            <a:pPr marL="0" marR="0" indent="0" algn="ctr" defTabSz="914400" rtl="0" eaLnBrk="1" fontAlgn="base" latinLnBrk="0" hangingPunct="1">
              <a:lnSpc>
                <a:spcPct val="80000"/>
              </a:lnSpc>
              <a:spcBef>
                <a:spcPts val="0"/>
              </a:spcBef>
              <a:spcAft>
                <a:spcPct val="0"/>
              </a:spcAft>
              <a:buClrTx/>
              <a:buSzTx/>
              <a:buFontTx/>
              <a:buNone/>
              <a:tabLst/>
            </a:pPr>
            <a:r>
              <a:rPr lang="en-US" sz="1400" dirty="0" smtClean="0">
                <a:ea typeface="ＭＳ Ｐゴシック" pitchFamily="1" charset="-128"/>
              </a:rPr>
              <a:t>operating </a:t>
            </a:r>
          </a:p>
          <a:p>
            <a:pPr marL="0" marR="0" indent="0" algn="ctr" defTabSz="914400" rtl="0" eaLnBrk="1" fontAlgn="base" latinLnBrk="0" hangingPunct="1">
              <a:lnSpc>
                <a:spcPct val="80000"/>
              </a:lnSpc>
              <a:spcBef>
                <a:spcPts val="0"/>
              </a:spcBef>
              <a:spcAft>
                <a:spcPct val="0"/>
              </a:spcAft>
              <a:buClrTx/>
              <a:buSzTx/>
              <a:buFontTx/>
              <a:buNone/>
              <a:tabLst/>
            </a:pPr>
            <a:r>
              <a:rPr lang="en-US" sz="1400" dirty="0" smtClean="0">
                <a:ea typeface="ＭＳ Ｐゴシック" pitchFamily="1" charset="-128"/>
              </a:rPr>
              <a:t>environment</a:t>
            </a:r>
            <a:endParaRPr kumimoji="0" lang="en-US" sz="1400" i="0" u="none" strike="noStrike" cap="none" normalizeH="0" dirty="0" smtClean="0">
              <a:ln>
                <a:noFill/>
              </a:ln>
              <a:solidFill>
                <a:schemeClr val="tx1"/>
              </a:solidFill>
              <a:effectLst/>
              <a:latin typeface="Arial" charset="0"/>
              <a:ea typeface="ＭＳ Ｐゴシック" pitchFamily="1" charset="-128"/>
            </a:endParaRPr>
          </a:p>
        </p:txBody>
      </p:sp>
      <p:grpSp>
        <p:nvGrpSpPr>
          <p:cNvPr id="253" name="Group 252"/>
          <p:cNvGrpSpPr/>
          <p:nvPr/>
        </p:nvGrpSpPr>
        <p:grpSpPr>
          <a:xfrm>
            <a:off x="-141422" y="4428073"/>
            <a:ext cx="1921921" cy="1199200"/>
            <a:chOff x="71044" y="4321630"/>
            <a:chExt cx="1921921" cy="1199200"/>
          </a:xfrm>
        </p:grpSpPr>
        <p:grpSp>
          <p:nvGrpSpPr>
            <p:cNvPr id="187" name="Group 186"/>
            <p:cNvGrpSpPr/>
            <p:nvPr/>
          </p:nvGrpSpPr>
          <p:grpSpPr>
            <a:xfrm>
              <a:off x="71044" y="4321630"/>
              <a:ext cx="1921921" cy="1089038"/>
              <a:chOff x="6521785" y="1423404"/>
              <a:chExt cx="1921921" cy="1089038"/>
            </a:xfrm>
          </p:grpSpPr>
          <p:grpSp>
            <p:nvGrpSpPr>
              <p:cNvPr id="111" name="Group 110"/>
              <p:cNvGrpSpPr/>
              <p:nvPr/>
            </p:nvGrpSpPr>
            <p:grpSpPr>
              <a:xfrm>
                <a:off x="6521785" y="1423404"/>
                <a:ext cx="1921921" cy="1089038"/>
                <a:chOff x="-940" y="1396098"/>
                <a:chExt cx="1921921" cy="1089038"/>
              </a:xfrm>
            </p:grpSpPr>
            <p:sp>
              <p:nvSpPr>
                <p:cNvPr id="112" name="Parallelogram 111"/>
                <p:cNvSpPr/>
                <p:nvPr/>
              </p:nvSpPr>
              <p:spPr bwMode="auto">
                <a:xfrm rot="20559538">
                  <a:off x="-940" y="1396098"/>
                  <a:ext cx="1921921" cy="1089038"/>
                </a:xfrm>
                <a:prstGeom prst="parallelogram">
                  <a:avLst>
                    <a:gd name="adj" fmla="val 66254"/>
                  </a:avLst>
                </a:prstGeom>
                <a:solidFill>
                  <a:schemeClr val="bg1">
                    <a:lumMod val="95000"/>
                  </a:schemeClr>
                </a:solidFill>
                <a:ln w="3175" cap="flat" cmpd="sng" algn="ctr">
                  <a:solidFill>
                    <a:schemeClr val="bg1">
                      <a:lumMod val="85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nvGrpSpPr>
                <p:cNvPr id="113" name="Group 112"/>
                <p:cNvGrpSpPr/>
                <p:nvPr/>
              </p:nvGrpSpPr>
              <p:grpSpPr>
                <a:xfrm>
                  <a:off x="404784" y="1539128"/>
                  <a:ext cx="1027340" cy="844491"/>
                  <a:chOff x="521828" y="1531812"/>
                  <a:chExt cx="1027340" cy="844491"/>
                </a:xfrm>
              </p:grpSpPr>
              <p:sp>
                <p:nvSpPr>
                  <p:cNvPr id="114" name="Parallelogram 113"/>
                  <p:cNvSpPr/>
                  <p:nvPr/>
                </p:nvSpPr>
                <p:spPr bwMode="auto">
                  <a:xfrm rot="20559538">
                    <a:off x="523625" y="1648338"/>
                    <a:ext cx="546944" cy="361214"/>
                  </a:xfrm>
                  <a:prstGeom prst="parallelogram">
                    <a:avLst>
                      <a:gd name="adj" fmla="val 66254"/>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15" name="Parallelogram 114"/>
                  <p:cNvSpPr/>
                  <p:nvPr/>
                </p:nvSpPr>
                <p:spPr bwMode="auto">
                  <a:xfrm rot="20559538">
                    <a:off x="1027500" y="1531812"/>
                    <a:ext cx="281902" cy="158530"/>
                  </a:xfrm>
                  <a:prstGeom prst="parallelogram">
                    <a:avLst>
                      <a:gd name="adj" fmla="val 66254"/>
                    </a:avLst>
                  </a:prstGeom>
                  <a:solidFill>
                    <a:schemeClr val="accent6">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16" name="Parallelogram 115"/>
                  <p:cNvSpPr/>
                  <p:nvPr/>
                </p:nvSpPr>
                <p:spPr bwMode="auto">
                  <a:xfrm rot="20559538">
                    <a:off x="1218450" y="1707123"/>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17" name="Parallelogram 116"/>
                  <p:cNvSpPr/>
                  <p:nvPr/>
                </p:nvSpPr>
                <p:spPr bwMode="auto">
                  <a:xfrm rot="20559538">
                    <a:off x="521828" y="2121263"/>
                    <a:ext cx="281902" cy="158530"/>
                  </a:xfrm>
                  <a:prstGeom prst="parallelogram">
                    <a:avLst>
                      <a:gd name="adj" fmla="val 66254"/>
                    </a:avLst>
                  </a:prstGeom>
                  <a:solidFill>
                    <a:srgbClr val="00B0F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18" name="Parallelogram 117"/>
                  <p:cNvSpPr/>
                  <p:nvPr/>
                </p:nvSpPr>
                <p:spPr bwMode="auto">
                  <a:xfrm rot="20559538">
                    <a:off x="760766" y="2067000"/>
                    <a:ext cx="281902" cy="158530"/>
                  </a:xfrm>
                  <a:prstGeom prst="parallelogram">
                    <a:avLst>
                      <a:gd name="adj" fmla="val 66254"/>
                    </a:avLst>
                  </a:prstGeom>
                  <a:solidFill>
                    <a:srgbClr val="FFC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19" name="Parallelogram 118"/>
                  <p:cNvSpPr/>
                  <p:nvPr/>
                </p:nvSpPr>
                <p:spPr bwMode="auto">
                  <a:xfrm rot="20559538">
                    <a:off x="1004893" y="221777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20" name="Parallelogram 119"/>
                  <p:cNvSpPr/>
                  <p:nvPr/>
                </p:nvSpPr>
                <p:spPr bwMode="auto">
                  <a:xfrm rot="20559538">
                    <a:off x="1267266" y="214971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21" name="Parallelogram 120"/>
                  <p:cNvSpPr/>
                  <p:nvPr/>
                </p:nvSpPr>
                <p:spPr bwMode="auto">
                  <a:xfrm rot="20559538">
                    <a:off x="1163064" y="1949326"/>
                    <a:ext cx="281902" cy="158530"/>
                  </a:xfrm>
                  <a:prstGeom prst="parallelogram">
                    <a:avLst>
                      <a:gd name="adj" fmla="val 66254"/>
                    </a:avLst>
                  </a:prstGeom>
                  <a:solidFill>
                    <a:srgbClr val="00B0F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122" name="Straight Connector 121"/>
                  <p:cNvCxnSpPr>
                    <a:stCxn id="114" idx="2"/>
                    <a:endCxn id="115" idx="5"/>
                  </p:cNvCxnSpPr>
                  <p:nvPr/>
                </p:nvCxnSpPr>
                <p:spPr bwMode="auto">
                  <a:xfrm flipV="1">
                    <a:off x="943919" y="1637436"/>
                    <a:ext cx="140117" cy="14566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23" name="Straight Connector 122"/>
                  <p:cNvCxnSpPr>
                    <a:stCxn id="114" idx="3"/>
                    <a:endCxn id="117" idx="1"/>
                  </p:cNvCxnSpPr>
                  <p:nvPr/>
                </p:nvCxnSpPr>
                <p:spPr bwMode="auto">
                  <a:xfrm flipH="1">
                    <a:off x="689282" y="2037008"/>
                    <a:ext cx="47426" cy="72205"/>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24" name="Straight Connector 123"/>
                  <p:cNvCxnSpPr>
                    <a:stCxn id="114" idx="3"/>
                    <a:endCxn id="118" idx="1"/>
                  </p:cNvCxnSpPr>
                  <p:nvPr/>
                </p:nvCxnSpPr>
                <p:spPr bwMode="auto">
                  <a:xfrm>
                    <a:off x="736708" y="2037008"/>
                    <a:ext cx="191512" cy="17942"/>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25" name="Straight Connector 124"/>
                  <p:cNvCxnSpPr>
                    <a:stCxn id="115" idx="3"/>
                    <a:endCxn id="131" idx="0"/>
                  </p:cNvCxnSpPr>
                  <p:nvPr/>
                </p:nvCxnSpPr>
                <p:spPr bwMode="auto">
                  <a:xfrm flipH="1">
                    <a:off x="1096563" y="1702392"/>
                    <a:ext cx="45385" cy="64891"/>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26" name="Straight Connector 125"/>
                  <p:cNvCxnSpPr>
                    <a:stCxn id="114" idx="2"/>
                    <a:endCxn id="131" idx="5"/>
                  </p:cNvCxnSpPr>
                  <p:nvPr/>
                </p:nvCxnSpPr>
                <p:spPr bwMode="auto">
                  <a:xfrm>
                    <a:off x="943919" y="1783100"/>
                    <a:ext cx="91855" cy="8620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27" name="Straight Connector 126"/>
                  <p:cNvCxnSpPr/>
                  <p:nvPr/>
                </p:nvCxnSpPr>
                <p:spPr bwMode="auto">
                  <a:xfrm flipV="1">
                    <a:off x="1167789" y="1800011"/>
                    <a:ext cx="103015" cy="5362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28" name="Straight Connector 127"/>
                  <p:cNvCxnSpPr/>
                  <p:nvPr/>
                </p:nvCxnSpPr>
                <p:spPr bwMode="auto">
                  <a:xfrm flipH="1">
                    <a:off x="1304072" y="1862866"/>
                    <a:ext cx="52509" cy="75226"/>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29" name="Straight Connector 128"/>
                  <p:cNvCxnSpPr>
                    <a:stCxn id="121" idx="3"/>
                    <a:endCxn id="119" idx="0"/>
                  </p:cNvCxnSpPr>
                  <p:nvPr/>
                </p:nvCxnSpPr>
                <p:spPr bwMode="auto">
                  <a:xfrm flipH="1">
                    <a:off x="1122218" y="2119906"/>
                    <a:ext cx="155294" cy="101470"/>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30" name="Straight Connector 129"/>
                  <p:cNvCxnSpPr>
                    <a:stCxn id="121" idx="3"/>
                    <a:endCxn id="120" idx="1"/>
                  </p:cNvCxnSpPr>
                  <p:nvPr/>
                </p:nvCxnSpPr>
                <p:spPr bwMode="auto">
                  <a:xfrm>
                    <a:off x="1277512" y="2119906"/>
                    <a:ext cx="157208" cy="17757"/>
                  </a:xfrm>
                  <a:prstGeom prst="line">
                    <a:avLst/>
                  </a:prstGeom>
                  <a:solidFill>
                    <a:srgbClr val="5CA1FB"/>
                  </a:solidFill>
                  <a:ln w="3175" cap="flat" cmpd="sng" algn="ctr">
                    <a:solidFill>
                      <a:schemeClr val="tx1"/>
                    </a:solidFill>
                    <a:prstDash val="solid"/>
                    <a:round/>
                    <a:headEnd type="none" w="med" len="med"/>
                    <a:tailEnd type="none" w="med" len="med"/>
                  </a:ln>
                  <a:effectLst/>
                </p:spPr>
              </p:cxnSp>
              <p:sp>
                <p:nvSpPr>
                  <p:cNvPr id="131" name="Parallelogram 130"/>
                  <p:cNvSpPr/>
                  <p:nvPr/>
                </p:nvSpPr>
                <p:spPr bwMode="auto">
                  <a:xfrm rot="20559538">
                    <a:off x="979238" y="1763680"/>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grpSp>
          <p:sp>
            <p:nvSpPr>
              <p:cNvPr id="182" name="Parallelogram 181"/>
              <p:cNvSpPr/>
              <p:nvPr/>
            </p:nvSpPr>
            <p:spPr bwMode="auto">
              <a:xfrm rot="20559538">
                <a:off x="7053480" y="1730953"/>
                <a:ext cx="357648" cy="67000"/>
              </a:xfrm>
              <a:prstGeom prst="parallelogram">
                <a:avLst>
                  <a:gd name="adj" fmla="val 66254"/>
                </a:avLst>
              </a:prstGeom>
              <a:solidFill>
                <a:schemeClr val="tx2">
                  <a:lumMod val="50000"/>
                  <a:lumOff val="5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sp>
          <p:nvSpPr>
            <p:cNvPr id="209" name="Oval 208"/>
            <p:cNvSpPr/>
            <p:nvPr/>
          </p:nvSpPr>
          <p:spPr bwMode="auto">
            <a:xfrm rot="20819386">
              <a:off x="433610" y="5348297"/>
              <a:ext cx="368217" cy="172533"/>
            </a:xfrm>
            <a:prstGeom prst="ellipse">
              <a:avLst/>
            </a:prstGeom>
            <a:solidFill>
              <a:schemeClr val="tx1"/>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grpSp>
        <p:nvGrpSpPr>
          <p:cNvPr id="215" name="Group 214"/>
          <p:cNvGrpSpPr/>
          <p:nvPr/>
        </p:nvGrpSpPr>
        <p:grpSpPr>
          <a:xfrm>
            <a:off x="4564824" y="4286324"/>
            <a:ext cx="1921921" cy="1338287"/>
            <a:chOff x="4982354" y="4057043"/>
            <a:chExt cx="1921921" cy="1338287"/>
          </a:xfrm>
        </p:grpSpPr>
        <p:grpSp>
          <p:nvGrpSpPr>
            <p:cNvPr id="157" name="Group 156"/>
            <p:cNvGrpSpPr/>
            <p:nvPr/>
          </p:nvGrpSpPr>
          <p:grpSpPr>
            <a:xfrm>
              <a:off x="4982354" y="4057043"/>
              <a:ext cx="1921921" cy="1089038"/>
              <a:chOff x="-940" y="1396098"/>
              <a:chExt cx="1921921" cy="1089038"/>
            </a:xfrm>
          </p:grpSpPr>
          <p:sp>
            <p:nvSpPr>
              <p:cNvPr id="158" name="Parallelogram 157"/>
              <p:cNvSpPr/>
              <p:nvPr/>
            </p:nvSpPr>
            <p:spPr bwMode="auto">
              <a:xfrm rot="20559538">
                <a:off x="-940" y="1396098"/>
                <a:ext cx="1921921" cy="1089038"/>
              </a:xfrm>
              <a:prstGeom prst="parallelogram">
                <a:avLst>
                  <a:gd name="adj" fmla="val 66254"/>
                </a:avLst>
              </a:prstGeom>
              <a:solidFill>
                <a:schemeClr val="bg1">
                  <a:lumMod val="95000"/>
                </a:schemeClr>
              </a:solidFill>
              <a:ln w="3175" cap="flat" cmpd="sng" algn="ctr">
                <a:solidFill>
                  <a:schemeClr val="bg1">
                    <a:lumMod val="85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nvGrpSpPr>
              <p:cNvPr id="159" name="Group 158"/>
              <p:cNvGrpSpPr/>
              <p:nvPr/>
            </p:nvGrpSpPr>
            <p:grpSpPr>
              <a:xfrm>
                <a:off x="404784" y="1539128"/>
                <a:ext cx="1027340" cy="844491"/>
                <a:chOff x="521828" y="1531812"/>
                <a:chExt cx="1027340" cy="844491"/>
              </a:xfrm>
            </p:grpSpPr>
            <p:sp>
              <p:nvSpPr>
                <p:cNvPr id="160" name="Parallelogram 159"/>
                <p:cNvSpPr/>
                <p:nvPr/>
              </p:nvSpPr>
              <p:spPr bwMode="auto">
                <a:xfrm rot="20559538">
                  <a:off x="523625" y="1648338"/>
                  <a:ext cx="546944" cy="361214"/>
                </a:xfrm>
                <a:prstGeom prst="parallelogram">
                  <a:avLst>
                    <a:gd name="adj" fmla="val 66254"/>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61" name="Parallelogram 160"/>
                <p:cNvSpPr/>
                <p:nvPr/>
              </p:nvSpPr>
              <p:spPr bwMode="auto">
                <a:xfrm rot="20559538">
                  <a:off x="1027500" y="1531812"/>
                  <a:ext cx="281902" cy="158530"/>
                </a:xfrm>
                <a:prstGeom prst="parallelogram">
                  <a:avLst>
                    <a:gd name="adj" fmla="val 66254"/>
                  </a:avLst>
                </a:prstGeom>
                <a:solidFill>
                  <a:schemeClr val="accent6">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62" name="Parallelogram 161"/>
                <p:cNvSpPr/>
                <p:nvPr/>
              </p:nvSpPr>
              <p:spPr bwMode="auto">
                <a:xfrm rot="20559538">
                  <a:off x="1218450" y="1707123"/>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63" name="Parallelogram 162"/>
                <p:cNvSpPr/>
                <p:nvPr/>
              </p:nvSpPr>
              <p:spPr bwMode="auto">
                <a:xfrm rot="20559538">
                  <a:off x="521828" y="2121263"/>
                  <a:ext cx="281902" cy="158530"/>
                </a:xfrm>
                <a:prstGeom prst="parallelogram">
                  <a:avLst>
                    <a:gd name="adj" fmla="val 66254"/>
                  </a:avLst>
                </a:prstGeom>
                <a:solidFill>
                  <a:srgbClr val="00B0F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64" name="Parallelogram 163"/>
                <p:cNvSpPr/>
                <p:nvPr/>
              </p:nvSpPr>
              <p:spPr bwMode="auto">
                <a:xfrm rot="20559538">
                  <a:off x="760766" y="2067000"/>
                  <a:ext cx="281902" cy="158530"/>
                </a:xfrm>
                <a:prstGeom prst="parallelogram">
                  <a:avLst>
                    <a:gd name="adj" fmla="val 66254"/>
                  </a:avLst>
                </a:prstGeom>
                <a:solidFill>
                  <a:srgbClr val="FFC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65" name="Parallelogram 164"/>
                <p:cNvSpPr/>
                <p:nvPr/>
              </p:nvSpPr>
              <p:spPr bwMode="auto">
                <a:xfrm rot="20559538">
                  <a:off x="1004893" y="221777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66" name="Parallelogram 165"/>
                <p:cNvSpPr/>
                <p:nvPr/>
              </p:nvSpPr>
              <p:spPr bwMode="auto">
                <a:xfrm rot="20559538">
                  <a:off x="1267266" y="214971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67" name="Parallelogram 166"/>
                <p:cNvSpPr/>
                <p:nvPr/>
              </p:nvSpPr>
              <p:spPr bwMode="auto">
                <a:xfrm rot="20559538">
                  <a:off x="1163064" y="1949326"/>
                  <a:ext cx="281902" cy="158530"/>
                </a:xfrm>
                <a:prstGeom prst="parallelogram">
                  <a:avLst>
                    <a:gd name="adj" fmla="val 66254"/>
                  </a:avLst>
                </a:prstGeom>
                <a:solidFill>
                  <a:srgbClr val="00B0F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168" name="Straight Connector 167"/>
                <p:cNvCxnSpPr>
                  <a:stCxn id="160" idx="2"/>
                  <a:endCxn id="161" idx="5"/>
                </p:cNvCxnSpPr>
                <p:nvPr/>
              </p:nvCxnSpPr>
              <p:spPr bwMode="auto">
                <a:xfrm flipV="1">
                  <a:off x="943919" y="1637436"/>
                  <a:ext cx="140117" cy="14566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69" name="Straight Connector 168"/>
                <p:cNvCxnSpPr>
                  <a:stCxn id="160" idx="3"/>
                  <a:endCxn id="163" idx="1"/>
                </p:cNvCxnSpPr>
                <p:nvPr/>
              </p:nvCxnSpPr>
              <p:spPr bwMode="auto">
                <a:xfrm flipH="1">
                  <a:off x="689282" y="2037008"/>
                  <a:ext cx="47426" cy="72205"/>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70" name="Straight Connector 169"/>
                <p:cNvCxnSpPr>
                  <a:stCxn id="160" idx="3"/>
                  <a:endCxn id="164" idx="1"/>
                </p:cNvCxnSpPr>
                <p:nvPr/>
              </p:nvCxnSpPr>
              <p:spPr bwMode="auto">
                <a:xfrm>
                  <a:off x="736708" y="2037008"/>
                  <a:ext cx="191512" cy="17942"/>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71" name="Straight Connector 170"/>
                <p:cNvCxnSpPr>
                  <a:stCxn id="161" idx="3"/>
                  <a:endCxn id="177" idx="0"/>
                </p:cNvCxnSpPr>
                <p:nvPr/>
              </p:nvCxnSpPr>
              <p:spPr bwMode="auto">
                <a:xfrm flipH="1">
                  <a:off x="1096563" y="1702392"/>
                  <a:ext cx="45385" cy="64891"/>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72" name="Straight Connector 171"/>
                <p:cNvCxnSpPr>
                  <a:stCxn id="160" idx="2"/>
                  <a:endCxn id="177" idx="5"/>
                </p:cNvCxnSpPr>
                <p:nvPr/>
              </p:nvCxnSpPr>
              <p:spPr bwMode="auto">
                <a:xfrm>
                  <a:off x="943919" y="1783100"/>
                  <a:ext cx="91855" cy="8620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73" name="Straight Connector 172"/>
                <p:cNvCxnSpPr/>
                <p:nvPr/>
              </p:nvCxnSpPr>
              <p:spPr bwMode="auto">
                <a:xfrm flipV="1">
                  <a:off x="1167789" y="1800011"/>
                  <a:ext cx="103015" cy="5362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74" name="Straight Connector 173"/>
                <p:cNvCxnSpPr/>
                <p:nvPr/>
              </p:nvCxnSpPr>
              <p:spPr bwMode="auto">
                <a:xfrm flipH="1">
                  <a:off x="1304072" y="1862866"/>
                  <a:ext cx="52509" cy="75226"/>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75" name="Straight Connector 174"/>
                <p:cNvCxnSpPr>
                  <a:stCxn id="167" idx="3"/>
                  <a:endCxn id="165" idx="0"/>
                </p:cNvCxnSpPr>
                <p:nvPr/>
              </p:nvCxnSpPr>
              <p:spPr bwMode="auto">
                <a:xfrm flipH="1">
                  <a:off x="1122218" y="2119906"/>
                  <a:ext cx="155294" cy="101470"/>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76" name="Straight Connector 175"/>
                <p:cNvCxnSpPr>
                  <a:stCxn id="167" idx="3"/>
                  <a:endCxn id="166" idx="1"/>
                </p:cNvCxnSpPr>
                <p:nvPr/>
              </p:nvCxnSpPr>
              <p:spPr bwMode="auto">
                <a:xfrm>
                  <a:off x="1277512" y="2119906"/>
                  <a:ext cx="157208" cy="17757"/>
                </a:xfrm>
                <a:prstGeom prst="line">
                  <a:avLst/>
                </a:prstGeom>
                <a:solidFill>
                  <a:srgbClr val="5CA1FB"/>
                </a:solidFill>
                <a:ln w="3175" cap="flat" cmpd="sng" algn="ctr">
                  <a:solidFill>
                    <a:schemeClr val="tx1"/>
                  </a:solidFill>
                  <a:prstDash val="solid"/>
                  <a:round/>
                  <a:headEnd type="none" w="med" len="med"/>
                  <a:tailEnd type="none" w="med" len="med"/>
                </a:ln>
                <a:effectLst/>
              </p:spPr>
            </p:cxnSp>
            <p:sp>
              <p:nvSpPr>
                <p:cNvPr id="177" name="Parallelogram 176"/>
                <p:cNvSpPr/>
                <p:nvPr/>
              </p:nvSpPr>
              <p:spPr bwMode="auto">
                <a:xfrm rot="20559538">
                  <a:off x="979238" y="1763680"/>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grpSp>
        <p:sp>
          <p:nvSpPr>
            <p:cNvPr id="210" name="Parallelogram 209"/>
            <p:cNvSpPr/>
            <p:nvPr/>
          </p:nvSpPr>
          <p:spPr bwMode="auto">
            <a:xfrm rot="20559538">
              <a:off x="5328987" y="5003504"/>
              <a:ext cx="287967" cy="170542"/>
            </a:xfrm>
            <a:prstGeom prst="parallelogram">
              <a:avLst>
                <a:gd name="adj" fmla="val 66254"/>
              </a:avLst>
            </a:prstGeom>
            <a:solidFill>
              <a:schemeClr val="tx2">
                <a:lumMod val="50000"/>
                <a:lumOff val="5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11" name="Oval 210"/>
            <p:cNvSpPr/>
            <p:nvPr/>
          </p:nvSpPr>
          <p:spPr bwMode="auto">
            <a:xfrm rot="20819386">
              <a:off x="5335499" y="5222797"/>
              <a:ext cx="368217" cy="172533"/>
            </a:xfrm>
            <a:prstGeom prst="ellipse">
              <a:avLst/>
            </a:prstGeom>
            <a:solidFill>
              <a:schemeClr val="tx1"/>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213" name="Elbow Connector 212"/>
            <p:cNvCxnSpPr>
              <a:stCxn id="211" idx="6"/>
              <a:endCxn id="210" idx="2"/>
            </p:cNvCxnSpPr>
            <p:nvPr/>
          </p:nvCxnSpPr>
          <p:spPr bwMode="auto">
            <a:xfrm flipH="1" flipV="1">
              <a:off x="5556482" y="5062698"/>
              <a:ext cx="142508" cy="204919"/>
            </a:xfrm>
            <a:prstGeom prst="bentConnector3">
              <a:avLst>
                <a:gd name="adj1" fmla="val -50798"/>
              </a:avLst>
            </a:prstGeom>
            <a:solidFill>
              <a:srgbClr val="5CA1FB"/>
            </a:solidFill>
            <a:ln w="3175" cap="flat" cmpd="sng" algn="ctr">
              <a:solidFill>
                <a:schemeClr val="tx1"/>
              </a:solidFill>
              <a:prstDash val="solid"/>
              <a:round/>
              <a:headEnd type="none" w="med" len="med"/>
              <a:tailEnd type="triangle"/>
            </a:ln>
            <a:effectLst/>
          </p:spPr>
        </p:cxnSp>
      </p:grpSp>
      <p:sp>
        <p:nvSpPr>
          <p:cNvPr id="228" name="Right Arrow 227"/>
          <p:cNvSpPr/>
          <p:nvPr/>
        </p:nvSpPr>
        <p:spPr bwMode="auto">
          <a:xfrm>
            <a:off x="1927421" y="4710860"/>
            <a:ext cx="327400" cy="144214"/>
          </a:xfrm>
          <a:prstGeom prst="rightArrow">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29" name="TextBox 228"/>
          <p:cNvSpPr txBox="1"/>
          <p:nvPr/>
        </p:nvSpPr>
        <p:spPr>
          <a:xfrm>
            <a:off x="4389667" y="4478119"/>
            <a:ext cx="514098" cy="369332"/>
          </a:xfrm>
          <a:prstGeom prst="rect">
            <a:avLst/>
          </a:prstGeom>
          <a:noFill/>
        </p:spPr>
        <p:txBody>
          <a:bodyPr wrap="square" rtlCol="0">
            <a:spAutoFit/>
          </a:bodyPr>
          <a:lstStyle/>
          <a:p>
            <a:r>
              <a:rPr lang="en-US" sz="1800" dirty="0" smtClean="0"/>
              <a:t>Or</a:t>
            </a:r>
            <a:endParaRPr lang="en-US" sz="1800" dirty="0"/>
          </a:p>
        </p:txBody>
      </p:sp>
      <p:grpSp>
        <p:nvGrpSpPr>
          <p:cNvPr id="254" name="Group 253"/>
          <p:cNvGrpSpPr/>
          <p:nvPr/>
        </p:nvGrpSpPr>
        <p:grpSpPr>
          <a:xfrm>
            <a:off x="2088824" y="4309689"/>
            <a:ext cx="1921921" cy="1199200"/>
            <a:chOff x="71044" y="4321630"/>
            <a:chExt cx="1921921" cy="1199200"/>
          </a:xfrm>
        </p:grpSpPr>
        <p:grpSp>
          <p:nvGrpSpPr>
            <p:cNvPr id="255" name="Group 254"/>
            <p:cNvGrpSpPr/>
            <p:nvPr/>
          </p:nvGrpSpPr>
          <p:grpSpPr>
            <a:xfrm>
              <a:off x="71044" y="4321630"/>
              <a:ext cx="1921921" cy="1089038"/>
              <a:chOff x="6521785" y="1423404"/>
              <a:chExt cx="1921921" cy="1089038"/>
            </a:xfrm>
          </p:grpSpPr>
          <p:grpSp>
            <p:nvGrpSpPr>
              <p:cNvPr id="257" name="Group 256"/>
              <p:cNvGrpSpPr/>
              <p:nvPr/>
            </p:nvGrpSpPr>
            <p:grpSpPr>
              <a:xfrm>
                <a:off x="6521785" y="1423404"/>
                <a:ext cx="1921921" cy="1089038"/>
                <a:chOff x="-940" y="1396098"/>
                <a:chExt cx="1921921" cy="1089038"/>
              </a:xfrm>
            </p:grpSpPr>
            <p:sp>
              <p:nvSpPr>
                <p:cNvPr id="259" name="Parallelogram 258"/>
                <p:cNvSpPr/>
                <p:nvPr/>
              </p:nvSpPr>
              <p:spPr bwMode="auto">
                <a:xfrm rot="20559538">
                  <a:off x="-940" y="1396098"/>
                  <a:ext cx="1921921" cy="1089038"/>
                </a:xfrm>
                <a:prstGeom prst="parallelogram">
                  <a:avLst>
                    <a:gd name="adj" fmla="val 66254"/>
                  </a:avLst>
                </a:prstGeom>
                <a:solidFill>
                  <a:schemeClr val="bg1">
                    <a:lumMod val="95000"/>
                  </a:schemeClr>
                </a:solidFill>
                <a:ln w="3175" cap="flat" cmpd="sng" algn="ctr">
                  <a:solidFill>
                    <a:schemeClr val="bg1">
                      <a:lumMod val="85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nvGrpSpPr>
                <p:cNvPr id="260" name="Group 259"/>
                <p:cNvGrpSpPr/>
                <p:nvPr/>
              </p:nvGrpSpPr>
              <p:grpSpPr>
                <a:xfrm>
                  <a:off x="404784" y="1539128"/>
                  <a:ext cx="1027340" cy="844491"/>
                  <a:chOff x="521828" y="1531812"/>
                  <a:chExt cx="1027340" cy="844491"/>
                </a:xfrm>
              </p:grpSpPr>
              <p:sp>
                <p:nvSpPr>
                  <p:cNvPr id="261" name="Parallelogram 260"/>
                  <p:cNvSpPr/>
                  <p:nvPr/>
                </p:nvSpPr>
                <p:spPr bwMode="auto">
                  <a:xfrm rot="20559538">
                    <a:off x="523625" y="1648338"/>
                    <a:ext cx="546944" cy="361214"/>
                  </a:xfrm>
                  <a:prstGeom prst="parallelogram">
                    <a:avLst>
                      <a:gd name="adj" fmla="val 66254"/>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62" name="Parallelogram 261"/>
                  <p:cNvSpPr/>
                  <p:nvPr/>
                </p:nvSpPr>
                <p:spPr bwMode="auto">
                  <a:xfrm rot="20559538">
                    <a:off x="1027500" y="1531812"/>
                    <a:ext cx="281902" cy="158530"/>
                  </a:xfrm>
                  <a:prstGeom prst="parallelogram">
                    <a:avLst>
                      <a:gd name="adj" fmla="val 66254"/>
                    </a:avLst>
                  </a:prstGeom>
                  <a:solidFill>
                    <a:schemeClr val="accent6">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63" name="Parallelogram 262"/>
                  <p:cNvSpPr/>
                  <p:nvPr/>
                </p:nvSpPr>
                <p:spPr bwMode="auto">
                  <a:xfrm rot="20559538">
                    <a:off x="1218450" y="1707123"/>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64" name="Parallelogram 263"/>
                  <p:cNvSpPr/>
                  <p:nvPr/>
                </p:nvSpPr>
                <p:spPr bwMode="auto">
                  <a:xfrm rot="20559538">
                    <a:off x="521828" y="2121263"/>
                    <a:ext cx="281902" cy="158530"/>
                  </a:xfrm>
                  <a:prstGeom prst="parallelogram">
                    <a:avLst>
                      <a:gd name="adj" fmla="val 66254"/>
                    </a:avLst>
                  </a:prstGeom>
                  <a:solidFill>
                    <a:srgbClr val="00B0F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65" name="Parallelogram 264"/>
                  <p:cNvSpPr/>
                  <p:nvPr/>
                </p:nvSpPr>
                <p:spPr bwMode="auto">
                  <a:xfrm rot="20559538">
                    <a:off x="760766" y="2067000"/>
                    <a:ext cx="281902" cy="158530"/>
                  </a:xfrm>
                  <a:prstGeom prst="parallelogram">
                    <a:avLst>
                      <a:gd name="adj" fmla="val 66254"/>
                    </a:avLst>
                  </a:prstGeom>
                  <a:solidFill>
                    <a:srgbClr val="FFC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66" name="Parallelogram 265"/>
                  <p:cNvSpPr/>
                  <p:nvPr/>
                </p:nvSpPr>
                <p:spPr bwMode="auto">
                  <a:xfrm rot="20559538">
                    <a:off x="1004893" y="221777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67" name="Parallelogram 266"/>
                  <p:cNvSpPr/>
                  <p:nvPr/>
                </p:nvSpPr>
                <p:spPr bwMode="auto">
                  <a:xfrm rot="20559538">
                    <a:off x="1267266" y="214971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68" name="Parallelogram 267"/>
                  <p:cNvSpPr/>
                  <p:nvPr/>
                </p:nvSpPr>
                <p:spPr bwMode="auto">
                  <a:xfrm rot="20559538">
                    <a:off x="1163064" y="1949326"/>
                    <a:ext cx="281902" cy="158530"/>
                  </a:xfrm>
                  <a:prstGeom prst="parallelogram">
                    <a:avLst>
                      <a:gd name="adj" fmla="val 66254"/>
                    </a:avLst>
                  </a:prstGeom>
                  <a:solidFill>
                    <a:srgbClr val="00B0F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269" name="Straight Connector 268"/>
                  <p:cNvCxnSpPr>
                    <a:stCxn id="261" idx="2"/>
                    <a:endCxn id="262" idx="5"/>
                  </p:cNvCxnSpPr>
                  <p:nvPr/>
                </p:nvCxnSpPr>
                <p:spPr bwMode="auto">
                  <a:xfrm flipV="1">
                    <a:off x="943919" y="1637436"/>
                    <a:ext cx="140117" cy="14566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270" name="Straight Connector 269"/>
                  <p:cNvCxnSpPr>
                    <a:stCxn id="261" idx="3"/>
                    <a:endCxn id="264" idx="1"/>
                  </p:cNvCxnSpPr>
                  <p:nvPr/>
                </p:nvCxnSpPr>
                <p:spPr bwMode="auto">
                  <a:xfrm flipH="1">
                    <a:off x="689282" y="2037008"/>
                    <a:ext cx="47426" cy="72205"/>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271" name="Straight Connector 270"/>
                  <p:cNvCxnSpPr>
                    <a:stCxn id="261" idx="3"/>
                    <a:endCxn id="265" idx="1"/>
                  </p:cNvCxnSpPr>
                  <p:nvPr/>
                </p:nvCxnSpPr>
                <p:spPr bwMode="auto">
                  <a:xfrm>
                    <a:off x="736708" y="2037008"/>
                    <a:ext cx="191512" cy="17942"/>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272" name="Straight Connector 271"/>
                  <p:cNvCxnSpPr>
                    <a:stCxn id="262" idx="3"/>
                    <a:endCxn id="278" idx="0"/>
                  </p:cNvCxnSpPr>
                  <p:nvPr/>
                </p:nvCxnSpPr>
                <p:spPr bwMode="auto">
                  <a:xfrm flipH="1">
                    <a:off x="1096563" y="1702392"/>
                    <a:ext cx="45385" cy="64891"/>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273" name="Straight Connector 272"/>
                  <p:cNvCxnSpPr>
                    <a:stCxn id="261" idx="2"/>
                    <a:endCxn id="278" idx="5"/>
                  </p:cNvCxnSpPr>
                  <p:nvPr/>
                </p:nvCxnSpPr>
                <p:spPr bwMode="auto">
                  <a:xfrm>
                    <a:off x="943919" y="1783100"/>
                    <a:ext cx="91855" cy="8620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274" name="Straight Connector 273"/>
                  <p:cNvCxnSpPr/>
                  <p:nvPr/>
                </p:nvCxnSpPr>
                <p:spPr bwMode="auto">
                  <a:xfrm flipV="1">
                    <a:off x="1167789" y="1800011"/>
                    <a:ext cx="103015" cy="5362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275" name="Straight Connector 274"/>
                  <p:cNvCxnSpPr/>
                  <p:nvPr/>
                </p:nvCxnSpPr>
                <p:spPr bwMode="auto">
                  <a:xfrm flipH="1">
                    <a:off x="1304072" y="1862866"/>
                    <a:ext cx="52509" cy="75226"/>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276" name="Straight Connector 275"/>
                  <p:cNvCxnSpPr>
                    <a:stCxn id="268" idx="3"/>
                    <a:endCxn id="266" idx="0"/>
                  </p:cNvCxnSpPr>
                  <p:nvPr/>
                </p:nvCxnSpPr>
                <p:spPr bwMode="auto">
                  <a:xfrm flipH="1">
                    <a:off x="1122218" y="2119906"/>
                    <a:ext cx="155294" cy="101470"/>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277" name="Straight Connector 276"/>
                  <p:cNvCxnSpPr>
                    <a:stCxn id="268" idx="3"/>
                    <a:endCxn id="267" idx="1"/>
                  </p:cNvCxnSpPr>
                  <p:nvPr/>
                </p:nvCxnSpPr>
                <p:spPr bwMode="auto">
                  <a:xfrm>
                    <a:off x="1277512" y="2119906"/>
                    <a:ext cx="157208" cy="17757"/>
                  </a:xfrm>
                  <a:prstGeom prst="line">
                    <a:avLst/>
                  </a:prstGeom>
                  <a:solidFill>
                    <a:srgbClr val="5CA1FB"/>
                  </a:solidFill>
                  <a:ln w="3175" cap="flat" cmpd="sng" algn="ctr">
                    <a:solidFill>
                      <a:schemeClr val="tx1"/>
                    </a:solidFill>
                    <a:prstDash val="solid"/>
                    <a:round/>
                    <a:headEnd type="none" w="med" len="med"/>
                    <a:tailEnd type="none" w="med" len="med"/>
                  </a:ln>
                  <a:effectLst/>
                </p:spPr>
              </p:cxnSp>
              <p:sp>
                <p:nvSpPr>
                  <p:cNvPr id="278" name="Parallelogram 277"/>
                  <p:cNvSpPr/>
                  <p:nvPr/>
                </p:nvSpPr>
                <p:spPr bwMode="auto">
                  <a:xfrm rot="20559538">
                    <a:off x="979238" y="1763680"/>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grpSp>
          <p:sp>
            <p:nvSpPr>
              <p:cNvPr id="258" name="Parallelogram 257"/>
              <p:cNvSpPr/>
              <p:nvPr/>
            </p:nvSpPr>
            <p:spPr bwMode="auto">
              <a:xfrm rot="20559538">
                <a:off x="7053480" y="1730953"/>
                <a:ext cx="357648" cy="67000"/>
              </a:xfrm>
              <a:prstGeom prst="parallelogram">
                <a:avLst>
                  <a:gd name="adj" fmla="val 66254"/>
                </a:avLst>
              </a:prstGeom>
              <a:solidFill>
                <a:schemeClr val="tx2">
                  <a:lumMod val="50000"/>
                  <a:lumOff val="5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sp>
          <p:nvSpPr>
            <p:cNvPr id="256" name="Oval 255"/>
            <p:cNvSpPr/>
            <p:nvPr/>
          </p:nvSpPr>
          <p:spPr bwMode="auto">
            <a:xfrm rot="20819386">
              <a:off x="433610" y="5348297"/>
              <a:ext cx="368217" cy="172533"/>
            </a:xfrm>
            <a:prstGeom prst="ellipse">
              <a:avLst/>
            </a:prstGeom>
            <a:solidFill>
              <a:schemeClr val="tx1"/>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grpSp>
        <p:nvGrpSpPr>
          <p:cNvPr id="227" name="Group 226"/>
          <p:cNvGrpSpPr/>
          <p:nvPr/>
        </p:nvGrpSpPr>
        <p:grpSpPr>
          <a:xfrm>
            <a:off x="3678206" y="4716807"/>
            <a:ext cx="573268" cy="516815"/>
            <a:chOff x="3672395" y="4497735"/>
            <a:chExt cx="984180" cy="987552"/>
          </a:xfrm>
        </p:grpSpPr>
        <p:grpSp>
          <p:nvGrpSpPr>
            <p:cNvPr id="217" name="Group 216"/>
            <p:cNvGrpSpPr/>
            <p:nvPr/>
          </p:nvGrpSpPr>
          <p:grpSpPr>
            <a:xfrm>
              <a:off x="3672395" y="4497735"/>
              <a:ext cx="984180" cy="987552"/>
              <a:chOff x="2034904" y="4693506"/>
              <a:chExt cx="984180" cy="987552"/>
            </a:xfrm>
          </p:grpSpPr>
          <p:grpSp>
            <p:nvGrpSpPr>
              <p:cNvPr id="218" name="Group 217"/>
              <p:cNvGrpSpPr/>
              <p:nvPr/>
            </p:nvGrpSpPr>
            <p:grpSpPr>
              <a:xfrm>
                <a:off x="2034904" y="4693506"/>
                <a:ext cx="984180" cy="987552"/>
                <a:chOff x="2650052" y="4849978"/>
                <a:chExt cx="984180" cy="987552"/>
              </a:xfrm>
            </p:grpSpPr>
            <p:cxnSp>
              <p:nvCxnSpPr>
                <p:cNvPr id="220" name="Straight Connector 219"/>
                <p:cNvCxnSpPr/>
                <p:nvPr/>
              </p:nvCxnSpPr>
              <p:spPr bwMode="auto">
                <a:xfrm>
                  <a:off x="2659965" y="4849978"/>
                  <a:ext cx="0" cy="987552"/>
                </a:xfrm>
                <a:prstGeom prst="line">
                  <a:avLst/>
                </a:prstGeom>
                <a:solidFill>
                  <a:srgbClr val="5CA1FB"/>
                </a:solidFill>
                <a:ln w="38100" cap="flat" cmpd="sng" algn="ctr">
                  <a:solidFill>
                    <a:schemeClr val="tx1"/>
                  </a:solidFill>
                  <a:prstDash val="solid"/>
                  <a:round/>
                  <a:headEnd type="none" w="med" len="med"/>
                  <a:tailEnd type="none" w="med" len="med"/>
                </a:ln>
                <a:effectLst/>
              </p:spPr>
            </p:cxnSp>
            <p:cxnSp>
              <p:nvCxnSpPr>
                <p:cNvPr id="221" name="Straight Connector 220"/>
                <p:cNvCxnSpPr/>
                <p:nvPr/>
              </p:nvCxnSpPr>
              <p:spPr bwMode="auto">
                <a:xfrm>
                  <a:off x="2650052" y="5837530"/>
                  <a:ext cx="984180" cy="0"/>
                </a:xfrm>
                <a:prstGeom prst="line">
                  <a:avLst/>
                </a:prstGeom>
                <a:solidFill>
                  <a:srgbClr val="5CA1FB"/>
                </a:solidFill>
                <a:ln w="38100" cap="flat" cmpd="sng" algn="ctr">
                  <a:solidFill>
                    <a:schemeClr val="tx1"/>
                  </a:solidFill>
                  <a:prstDash val="solid"/>
                  <a:round/>
                  <a:headEnd type="none" w="med" len="med"/>
                  <a:tailEnd type="none" w="med" len="med"/>
                </a:ln>
                <a:effectLst/>
              </p:spPr>
            </p:cxnSp>
          </p:grpSp>
          <p:cxnSp>
            <p:nvCxnSpPr>
              <p:cNvPr id="219" name="Straight Connector 218"/>
              <p:cNvCxnSpPr/>
              <p:nvPr/>
            </p:nvCxnSpPr>
            <p:spPr bwMode="auto">
              <a:xfrm flipV="1">
                <a:off x="2071666" y="5542216"/>
                <a:ext cx="291226" cy="2"/>
              </a:xfrm>
              <a:prstGeom prst="line">
                <a:avLst/>
              </a:prstGeom>
              <a:solidFill>
                <a:srgbClr val="5CA1FB"/>
              </a:solidFill>
              <a:ln w="6350" cap="flat" cmpd="sng" algn="ctr">
                <a:solidFill>
                  <a:schemeClr val="tx1"/>
                </a:solidFill>
                <a:prstDash val="solid"/>
                <a:round/>
                <a:headEnd type="none" w="med" len="med"/>
                <a:tailEnd type="none" w="med" len="med"/>
              </a:ln>
              <a:effectLst/>
            </p:spPr>
          </p:cxnSp>
        </p:grpSp>
        <p:cxnSp>
          <p:nvCxnSpPr>
            <p:cNvPr id="223" name="Straight Connector 222"/>
            <p:cNvCxnSpPr/>
            <p:nvPr/>
          </p:nvCxnSpPr>
          <p:spPr bwMode="auto">
            <a:xfrm flipV="1">
              <a:off x="3986785" y="5179692"/>
              <a:ext cx="291226" cy="2"/>
            </a:xfrm>
            <a:prstGeom prst="line">
              <a:avLst/>
            </a:prstGeom>
            <a:solidFill>
              <a:srgbClr val="5CA1FB"/>
            </a:solidFill>
            <a:ln w="6350" cap="flat" cmpd="sng" algn="ctr">
              <a:solidFill>
                <a:schemeClr val="tx1"/>
              </a:solidFill>
              <a:prstDash val="solid"/>
              <a:round/>
              <a:headEnd type="none" w="med" len="med"/>
              <a:tailEnd type="none" w="med" len="med"/>
            </a:ln>
            <a:effectLst/>
          </p:spPr>
        </p:cxnSp>
        <p:cxnSp>
          <p:nvCxnSpPr>
            <p:cNvPr id="224" name="Straight Connector 223"/>
            <p:cNvCxnSpPr/>
            <p:nvPr/>
          </p:nvCxnSpPr>
          <p:spPr bwMode="auto">
            <a:xfrm flipV="1">
              <a:off x="4306915" y="4969562"/>
              <a:ext cx="291226" cy="2"/>
            </a:xfrm>
            <a:prstGeom prst="line">
              <a:avLst/>
            </a:prstGeom>
            <a:solidFill>
              <a:srgbClr val="5CA1FB"/>
            </a:solidFill>
            <a:ln w="6350" cap="flat" cmpd="sng" algn="ctr">
              <a:solidFill>
                <a:schemeClr val="tx1"/>
              </a:solidFill>
              <a:prstDash val="solid"/>
              <a:round/>
              <a:headEnd type="none" w="med" len="med"/>
              <a:tailEnd type="none" w="med" len="med"/>
            </a:ln>
            <a:effectLst/>
          </p:spPr>
        </p:cxnSp>
      </p:grpSp>
      <p:grpSp>
        <p:nvGrpSpPr>
          <p:cNvPr id="216" name="Group 215"/>
          <p:cNvGrpSpPr/>
          <p:nvPr/>
        </p:nvGrpSpPr>
        <p:grpSpPr>
          <a:xfrm>
            <a:off x="1473805" y="4852059"/>
            <a:ext cx="461772" cy="470767"/>
            <a:chOff x="2034904" y="4693506"/>
            <a:chExt cx="984180" cy="987553"/>
          </a:xfrm>
        </p:grpSpPr>
        <p:grpSp>
          <p:nvGrpSpPr>
            <p:cNvPr id="204" name="Group 203"/>
            <p:cNvGrpSpPr/>
            <p:nvPr/>
          </p:nvGrpSpPr>
          <p:grpSpPr>
            <a:xfrm>
              <a:off x="2034904" y="4693506"/>
              <a:ext cx="984180" cy="987552"/>
              <a:chOff x="2650052" y="4849978"/>
              <a:chExt cx="984180" cy="987552"/>
            </a:xfrm>
          </p:grpSpPr>
          <p:cxnSp>
            <p:nvCxnSpPr>
              <p:cNvPr id="201" name="Straight Connector 200"/>
              <p:cNvCxnSpPr/>
              <p:nvPr/>
            </p:nvCxnSpPr>
            <p:spPr bwMode="auto">
              <a:xfrm>
                <a:off x="2659965" y="4849978"/>
                <a:ext cx="0" cy="987552"/>
              </a:xfrm>
              <a:prstGeom prst="line">
                <a:avLst/>
              </a:prstGeom>
              <a:solidFill>
                <a:srgbClr val="5CA1FB"/>
              </a:solidFill>
              <a:ln w="38100" cap="flat" cmpd="sng" algn="ctr">
                <a:solidFill>
                  <a:schemeClr val="tx1"/>
                </a:solidFill>
                <a:prstDash val="solid"/>
                <a:round/>
                <a:headEnd type="none" w="med" len="med"/>
                <a:tailEnd type="none" w="med" len="med"/>
              </a:ln>
              <a:effectLst/>
            </p:spPr>
          </p:cxnSp>
          <p:cxnSp>
            <p:nvCxnSpPr>
              <p:cNvPr id="203" name="Straight Connector 202"/>
              <p:cNvCxnSpPr/>
              <p:nvPr/>
            </p:nvCxnSpPr>
            <p:spPr bwMode="auto">
              <a:xfrm>
                <a:off x="2650052" y="5837530"/>
                <a:ext cx="984180" cy="0"/>
              </a:xfrm>
              <a:prstGeom prst="line">
                <a:avLst/>
              </a:prstGeom>
              <a:solidFill>
                <a:srgbClr val="5CA1FB"/>
              </a:solidFill>
              <a:ln w="38100" cap="flat" cmpd="sng" algn="ctr">
                <a:solidFill>
                  <a:schemeClr val="tx1"/>
                </a:solidFill>
                <a:prstDash val="solid"/>
                <a:round/>
                <a:headEnd type="none" w="med" len="med"/>
                <a:tailEnd type="none" w="med" len="med"/>
              </a:ln>
              <a:effectLst/>
            </p:spPr>
          </p:cxnSp>
        </p:grpSp>
        <p:cxnSp>
          <p:nvCxnSpPr>
            <p:cNvPr id="206" name="Straight Connector 205"/>
            <p:cNvCxnSpPr/>
            <p:nvPr/>
          </p:nvCxnSpPr>
          <p:spPr bwMode="auto">
            <a:xfrm flipV="1">
              <a:off x="2058068" y="4979396"/>
              <a:ext cx="676768" cy="701663"/>
            </a:xfrm>
            <a:prstGeom prst="line">
              <a:avLst/>
            </a:prstGeom>
            <a:solidFill>
              <a:srgbClr val="5CA1FB"/>
            </a:solidFill>
            <a:ln w="6350" cap="flat" cmpd="sng" algn="ctr">
              <a:solidFill>
                <a:schemeClr val="tx1"/>
              </a:solidFill>
              <a:prstDash val="solid"/>
              <a:round/>
              <a:headEnd type="none" w="med" len="med"/>
              <a:tailEnd type="none" w="med" len="med"/>
            </a:ln>
            <a:effectLst/>
          </p:spPr>
        </p:cxnSp>
      </p:grpSp>
      <p:grpSp>
        <p:nvGrpSpPr>
          <p:cNvPr id="279" name="Group 278"/>
          <p:cNvGrpSpPr/>
          <p:nvPr/>
        </p:nvGrpSpPr>
        <p:grpSpPr>
          <a:xfrm>
            <a:off x="6182065" y="4680721"/>
            <a:ext cx="526962" cy="524990"/>
            <a:chOff x="2034904" y="4693506"/>
            <a:chExt cx="984180" cy="987553"/>
          </a:xfrm>
        </p:grpSpPr>
        <p:grpSp>
          <p:nvGrpSpPr>
            <p:cNvPr id="280" name="Group 279"/>
            <p:cNvGrpSpPr/>
            <p:nvPr/>
          </p:nvGrpSpPr>
          <p:grpSpPr>
            <a:xfrm>
              <a:off x="2034904" y="4693506"/>
              <a:ext cx="984180" cy="987552"/>
              <a:chOff x="2650052" y="4849978"/>
              <a:chExt cx="984180" cy="987552"/>
            </a:xfrm>
          </p:grpSpPr>
          <p:cxnSp>
            <p:nvCxnSpPr>
              <p:cNvPr id="282" name="Straight Connector 281"/>
              <p:cNvCxnSpPr/>
              <p:nvPr/>
            </p:nvCxnSpPr>
            <p:spPr bwMode="auto">
              <a:xfrm>
                <a:off x="2659965" y="4849978"/>
                <a:ext cx="0" cy="987552"/>
              </a:xfrm>
              <a:prstGeom prst="line">
                <a:avLst/>
              </a:prstGeom>
              <a:solidFill>
                <a:srgbClr val="5CA1FB"/>
              </a:solidFill>
              <a:ln w="38100" cap="flat" cmpd="sng" algn="ctr">
                <a:solidFill>
                  <a:schemeClr val="tx1"/>
                </a:solidFill>
                <a:prstDash val="solid"/>
                <a:round/>
                <a:headEnd type="none" w="med" len="med"/>
                <a:tailEnd type="none" w="med" len="med"/>
              </a:ln>
              <a:effectLst/>
            </p:spPr>
          </p:cxnSp>
          <p:cxnSp>
            <p:nvCxnSpPr>
              <p:cNvPr id="283" name="Straight Connector 282"/>
              <p:cNvCxnSpPr/>
              <p:nvPr/>
            </p:nvCxnSpPr>
            <p:spPr bwMode="auto">
              <a:xfrm>
                <a:off x="2650052" y="5837530"/>
                <a:ext cx="984180" cy="0"/>
              </a:xfrm>
              <a:prstGeom prst="line">
                <a:avLst/>
              </a:prstGeom>
              <a:solidFill>
                <a:srgbClr val="5CA1FB"/>
              </a:solidFill>
              <a:ln w="38100" cap="flat" cmpd="sng" algn="ctr">
                <a:solidFill>
                  <a:schemeClr val="tx1"/>
                </a:solidFill>
                <a:prstDash val="solid"/>
                <a:round/>
                <a:headEnd type="none" w="med" len="med"/>
                <a:tailEnd type="none" w="med" len="med"/>
              </a:ln>
              <a:effectLst/>
            </p:spPr>
          </p:cxnSp>
        </p:grpSp>
        <p:cxnSp>
          <p:nvCxnSpPr>
            <p:cNvPr id="281" name="Straight Connector 280"/>
            <p:cNvCxnSpPr/>
            <p:nvPr/>
          </p:nvCxnSpPr>
          <p:spPr bwMode="auto">
            <a:xfrm flipV="1">
              <a:off x="2058068" y="4979396"/>
              <a:ext cx="676768" cy="701663"/>
            </a:xfrm>
            <a:prstGeom prst="line">
              <a:avLst/>
            </a:prstGeom>
            <a:solidFill>
              <a:srgbClr val="5CA1FB"/>
            </a:solidFill>
            <a:ln w="6350" cap="flat" cmpd="sng" algn="ctr">
              <a:solidFill>
                <a:schemeClr val="tx1"/>
              </a:solidFill>
              <a:prstDash val="solid"/>
              <a:round/>
              <a:headEnd type="none" w="med" len="med"/>
              <a:tailEnd type="none" w="med" len="med"/>
            </a:ln>
            <a:effectLst/>
          </p:spPr>
        </p:cxnSp>
      </p:grpSp>
      <p:sp>
        <p:nvSpPr>
          <p:cNvPr id="284" name="TextBox 283"/>
          <p:cNvSpPr txBox="1"/>
          <p:nvPr/>
        </p:nvSpPr>
        <p:spPr>
          <a:xfrm>
            <a:off x="6631625" y="4510942"/>
            <a:ext cx="514098" cy="369332"/>
          </a:xfrm>
          <a:prstGeom prst="rect">
            <a:avLst/>
          </a:prstGeom>
          <a:noFill/>
        </p:spPr>
        <p:txBody>
          <a:bodyPr wrap="square" rtlCol="0">
            <a:spAutoFit/>
          </a:bodyPr>
          <a:lstStyle/>
          <a:p>
            <a:r>
              <a:rPr lang="en-US" sz="1800" dirty="0" smtClean="0"/>
              <a:t>Or</a:t>
            </a:r>
            <a:endParaRPr lang="en-US" sz="1800" dirty="0"/>
          </a:p>
        </p:txBody>
      </p:sp>
      <p:grpSp>
        <p:nvGrpSpPr>
          <p:cNvPr id="285" name="Group 284"/>
          <p:cNvGrpSpPr/>
          <p:nvPr/>
        </p:nvGrpSpPr>
        <p:grpSpPr>
          <a:xfrm>
            <a:off x="6733194" y="4211130"/>
            <a:ext cx="1921921" cy="1338287"/>
            <a:chOff x="4982354" y="4057043"/>
            <a:chExt cx="1921921" cy="1338287"/>
          </a:xfrm>
        </p:grpSpPr>
        <p:grpSp>
          <p:nvGrpSpPr>
            <p:cNvPr id="286" name="Group 285"/>
            <p:cNvGrpSpPr/>
            <p:nvPr/>
          </p:nvGrpSpPr>
          <p:grpSpPr>
            <a:xfrm>
              <a:off x="4982354" y="4057043"/>
              <a:ext cx="1921921" cy="1089038"/>
              <a:chOff x="-940" y="1396098"/>
              <a:chExt cx="1921921" cy="1089038"/>
            </a:xfrm>
          </p:grpSpPr>
          <p:sp>
            <p:nvSpPr>
              <p:cNvPr id="290" name="Parallelogram 289"/>
              <p:cNvSpPr/>
              <p:nvPr/>
            </p:nvSpPr>
            <p:spPr bwMode="auto">
              <a:xfrm rot="20559538">
                <a:off x="-940" y="1396098"/>
                <a:ext cx="1921921" cy="1089038"/>
              </a:xfrm>
              <a:prstGeom prst="parallelogram">
                <a:avLst>
                  <a:gd name="adj" fmla="val 66254"/>
                </a:avLst>
              </a:prstGeom>
              <a:solidFill>
                <a:schemeClr val="bg1">
                  <a:lumMod val="95000"/>
                </a:schemeClr>
              </a:solidFill>
              <a:ln w="3175" cap="flat" cmpd="sng" algn="ctr">
                <a:solidFill>
                  <a:schemeClr val="bg1">
                    <a:lumMod val="85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nvGrpSpPr>
              <p:cNvPr id="291" name="Group 290"/>
              <p:cNvGrpSpPr/>
              <p:nvPr/>
            </p:nvGrpSpPr>
            <p:grpSpPr>
              <a:xfrm>
                <a:off x="404784" y="1539128"/>
                <a:ext cx="1027340" cy="844491"/>
                <a:chOff x="521828" y="1531812"/>
                <a:chExt cx="1027340" cy="844491"/>
              </a:xfrm>
            </p:grpSpPr>
            <p:sp>
              <p:nvSpPr>
                <p:cNvPr id="292" name="Parallelogram 291"/>
                <p:cNvSpPr/>
                <p:nvPr/>
              </p:nvSpPr>
              <p:spPr bwMode="auto">
                <a:xfrm rot="20559538">
                  <a:off x="523625" y="1648338"/>
                  <a:ext cx="546944" cy="361214"/>
                </a:xfrm>
                <a:prstGeom prst="parallelogram">
                  <a:avLst>
                    <a:gd name="adj" fmla="val 66254"/>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93" name="Parallelogram 292"/>
                <p:cNvSpPr/>
                <p:nvPr/>
              </p:nvSpPr>
              <p:spPr bwMode="auto">
                <a:xfrm rot="20559538">
                  <a:off x="1027500" y="1531812"/>
                  <a:ext cx="281902" cy="158530"/>
                </a:xfrm>
                <a:prstGeom prst="parallelogram">
                  <a:avLst>
                    <a:gd name="adj" fmla="val 66254"/>
                  </a:avLst>
                </a:prstGeom>
                <a:solidFill>
                  <a:schemeClr val="accent6">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94" name="Parallelogram 293"/>
                <p:cNvSpPr/>
                <p:nvPr/>
              </p:nvSpPr>
              <p:spPr bwMode="auto">
                <a:xfrm rot="20559538">
                  <a:off x="1218450" y="1707123"/>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95" name="Parallelogram 294"/>
                <p:cNvSpPr/>
                <p:nvPr/>
              </p:nvSpPr>
              <p:spPr bwMode="auto">
                <a:xfrm rot="20559538">
                  <a:off x="521828" y="2121263"/>
                  <a:ext cx="281902" cy="158530"/>
                </a:xfrm>
                <a:prstGeom prst="parallelogram">
                  <a:avLst>
                    <a:gd name="adj" fmla="val 66254"/>
                  </a:avLst>
                </a:prstGeom>
                <a:solidFill>
                  <a:srgbClr val="00B0F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96" name="Parallelogram 295"/>
                <p:cNvSpPr/>
                <p:nvPr/>
              </p:nvSpPr>
              <p:spPr bwMode="auto">
                <a:xfrm rot="20559538">
                  <a:off x="760766" y="2067000"/>
                  <a:ext cx="281902" cy="158530"/>
                </a:xfrm>
                <a:prstGeom prst="parallelogram">
                  <a:avLst>
                    <a:gd name="adj" fmla="val 66254"/>
                  </a:avLst>
                </a:prstGeom>
                <a:solidFill>
                  <a:srgbClr val="FFC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97" name="Parallelogram 296"/>
                <p:cNvSpPr/>
                <p:nvPr/>
              </p:nvSpPr>
              <p:spPr bwMode="auto">
                <a:xfrm rot="20559538">
                  <a:off x="1004893" y="221777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98" name="Parallelogram 297"/>
                <p:cNvSpPr/>
                <p:nvPr/>
              </p:nvSpPr>
              <p:spPr bwMode="auto">
                <a:xfrm rot="20559538">
                  <a:off x="1267266" y="214971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99" name="Parallelogram 298"/>
                <p:cNvSpPr/>
                <p:nvPr/>
              </p:nvSpPr>
              <p:spPr bwMode="auto">
                <a:xfrm rot="20559538">
                  <a:off x="1163064" y="1949326"/>
                  <a:ext cx="281902" cy="158530"/>
                </a:xfrm>
                <a:prstGeom prst="parallelogram">
                  <a:avLst>
                    <a:gd name="adj" fmla="val 66254"/>
                  </a:avLst>
                </a:prstGeom>
                <a:solidFill>
                  <a:srgbClr val="00B0F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300" name="Straight Connector 299"/>
                <p:cNvCxnSpPr>
                  <a:stCxn id="292" idx="2"/>
                  <a:endCxn id="293" idx="5"/>
                </p:cNvCxnSpPr>
                <p:nvPr/>
              </p:nvCxnSpPr>
              <p:spPr bwMode="auto">
                <a:xfrm flipV="1">
                  <a:off x="943919" y="1637436"/>
                  <a:ext cx="140117" cy="14566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301" name="Straight Connector 300"/>
                <p:cNvCxnSpPr>
                  <a:stCxn id="292" idx="3"/>
                  <a:endCxn id="295" idx="1"/>
                </p:cNvCxnSpPr>
                <p:nvPr/>
              </p:nvCxnSpPr>
              <p:spPr bwMode="auto">
                <a:xfrm flipH="1">
                  <a:off x="689282" y="2037008"/>
                  <a:ext cx="47426" cy="72205"/>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302" name="Straight Connector 301"/>
                <p:cNvCxnSpPr>
                  <a:stCxn id="292" idx="3"/>
                  <a:endCxn id="296" idx="1"/>
                </p:cNvCxnSpPr>
                <p:nvPr/>
              </p:nvCxnSpPr>
              <p:spPr bwMode="auto">
                <a:xfrm>
                  <a:off x="736708" y="2037008"/>
                  <a:ext cx="191512" cy="17942"/>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303" name="Straight Connector 302"/>
                <p:cNvCxnSpPr>
                  <a:stCxn id="293" idx="3"/>
                  <a:endCxn id="309" idx="0"/>
                </p:cNvCxnSpPr>
                <p:nvPr/>
              </p:nvCxnSpPr>
              <p:spPr bwMode="auto">
                <a:xfrm flipH="1">
                  <a:off x="1096563" y="1702392"/>
                  <a:ext cx="45385" cy="64891"/>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304" name="Straight Connector 303"/>
                <p:cNvCxnSpPr>
                  <a:stCxn id="292" idx="2"/>
                  <a:endCxn id="309" idx="5"/>
                </p:cNvCxnSpPr>
                <p:nvPr/>
              </p:nvCxnSpPr>
              <p:spPr bwMode="auto">
                <a:xfrm>
                  <a:off x="943919" y="1783100"/>
                  <a:ext cx="91855" cy="8620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305" name="Straight Connector 304"/>
                <p:cNvCxnSpPr/>
                <p:nvPr/>
              </p:nvCxnSpPr>
              <p:spPr bwMode="auto">
                <a:xfrm flipV="1">
                  <a:off x="1167789" y="1800011"/>
                  <a:ext cx="103015" cy="5362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306" name="Straight Connector 305"/>
                <p:cNvCxnSpPr/>
                <p:nvPr/>
              </p:nvCxnSpPr>
              <p:spPr bwMode="auto">
                <a:xfrm flipH="1">
                  <a:off x="1304072" y="1862866"/>
                  <a:ext cx="52509" cy="75226"/>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307" name="Straight Connector 306"/>
                <p:cNvCxnSpPr>
                  <a:stCxn id="299" idx="3"/>
                  <a:endCxn id="297" idx="0"/>
                </p:cNvCxnSpPr>
                <p:nvPr/>
              </p:nvCxnSpPr>
              <p:spPr bwMode="auto">
                <a:xfrm flipH="1">
                  <a:off x="1122218" y="2119906"/>
                  <a:ext cx="155294" cy="101470"/>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308" name="Straight Connector 307"/>
                <p:cNvCxnSpPr>
                  <a:stCxn id="299" idx="3"/>
                  <a:endCxn id="298" idx="1"/>
                </p:cNvCxnSpPr>
                <p:nvPr/>
              </p:nvCxnSpPr>
              <p:spPr bwMode="auto">
                <a:xfrm>
                  <a:off x="1277512" y="2119906"/>
                  <a:ext cx="157208" cy="17757"/>
                </a:xfrm>
                <a:prstGeom prst="line">
                  <a:avLst/>
                </a:prstGeom>
                <a:solidFill>
                  <a:srgbClr val="5CA1FB"/>
                </a:solidFill>
                <a:ln w="3175" cap="flat" cmpd="sng" algn="ctr">
                  <a:solidFill>
                    <a:schemeClr val="tx1"/>
                  </a:solidFill>
                  <a:prstDash val="solid"/>
                  <a:round/>
                  <a:headEnd type="none" w="med" len="med"/>
                  <a:tailEnd type="none" w="med" len="med"/>
                </a:ln>
                <a:effectLst/>
              </p:spPr>
            </p:cxnSp>
            <p:sp>
              <p:nvSpPr>
                <p:cNvPr id="309" name="Parallelogram 308"/>
                <p:cNvSpPr/>
                <p:nvPr/>
              </p:nvSpPr>
              <p:spPr bwMode="auto">
                <a:xfrm rot="20559538">
                  <a:off x="979238" y="1763680"/>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grpSp>
        <p:sp>
          <p:nvSpPr>
            <p:cNvPr id="287" name="Parallelogram 286"/>
            <p:cNvSpPr/>
            <p:nvPr/>
          </p:nvSpPr>
          <p:spPr bwMode="auto">
            <a:xfrm rot="20559538">
              <a:off x="5328987" y="5003504"/>
              <a:ext cx="287967" cy="170542"/>
            </a:xfrm>
            <a:prstGeom prst="parallelogram">
              <a:avLst>
                <a:gd name="adj" fmla="val 66254"/>
              </a:avLst>
            </a:prstGeom>
            <a:solidFill>
              <a:schemeClr val="tx2">
                <a:lumMod val="50000"/>
                <a:lumOff val="5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88" name="Oval 287"/>
            <p:cNvSpPr/>
            <p:nvPr/>
          </p:nvSpPr>
          <p:spPr bwMode="auto">
            <a:xfrm rot="20819386">
              <a:off x="5335499" y="5222797"/>
              <a:ext cx="368217" cy="172533"/>
            </a:xfrm>
            <a:prstGeom prst="ellipse">
              <a:avLst/>
            </a:prstGeom>
            <a:solidFill>
              <a:schemeClr val="tx1"/>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289" name="Elbow Connector 288"/>
            <p:cNvCxnSpPr>
              <a:stCxn id="288" idx="6"/>
              <a:endCxn id="287" idx="2"/>
            </p:cNvCxnSpPr>
            <p:nvPr/>
          </p:nvCxnSpPr>
          <p:spPr bwMode="auto">
            <a:xfrm flipH="1" flipV="1">
              <a:off x="5556482" y="5062698"/>
              <a:ext cx="142508" cy="204919"/>
            </a:xfrm>
            <a:prstGeom prst="bentConnector3">
              <a:avLst>
                <a:gd name="adj1" fmla="val -50798"/>
              </a:avLst>
            </a:prstGeom>
            <a:solidFill>
              <a:srgbClr val="5CA1FB"/>
            </a:solidFill>
            <a:ln w="3175" cap="flat" cmpd="sng" algn="ctr">
              <a:solidFill>
                <a:schemeClr val="tx1"/>
              </a:solidFill>
              <a:prstDash val="solid"/>
              <a:round/>
              <a:headEnd type="none" w="med" len="med"/>
              <a:tailEnd type="triangle"/>
            </a:ln>
            <a:effectLst/>
          </p:spPr>
        </p:cxnSp>
      </p:grpSp>
      <p:grpSp>
        <p:nvGrpSpPr>
          <p:cNvPr id="310" name="Group 309"/>
          <p:cNvGrpSpPr/>
          <p:nvPr/>
        </p:nvGrpSpPr>
        <p:grpSpPr>
          <a:xfrm>
            <a:off x="8286182" y="4612540"/>
            <a:ext cx="549884" cy="491002"/>
            <a:chOff x="3672395" y="4497735"/>
            <a:chExt cx="984180" cy="987552"/>
          </a:xfrm>
        </p:grpSpPr>
        <p:grpSp>
          <p:nvGrpSpPr>
            <p:cNvPr id="311" name="Group 310"/>
            <p:cNvGrpSpPr/>
            <p:nvPr/>
          </p:nvGrpSpPr>
          <p:grpSpPr>
            <a:xfrm>
              <a:off x="3672395" y="4497735"/>
              <a:ext cx="984180" cy="987552"/>
              <a:chOff x="2034904" y="4693506"/>
              <a:chExt cx="984180" cy="987552"/>
            </a:xfrm>
          </p:grpSpPr>
          <p:grpSp>
            <p:nvGrpSpPr>
              <p:cNvPr id="314" name="Group 313"/>
              <p:cNvGrpSpPr/>
              <p:nvPr/>
            </p:nvGrpSpPr>
            <p:grpSpPr>
              <a:xfrm>
                <a:off x="2034904" y="4693506"/>
                <a:ext cx="984180" cy="987552"/>
                <a:chOff x="2650052" y="4849978"/>
                <a:chExt cx="984180" cy="987552"/>
              </a:xfrm>
            </p:grpSpPr>
            <p:cxnSp>
              <p:nvCxnSpPr>
                <p:cNvPr id="316" name="Straight Connector 315"/>
                <p:cNvCxnSpPr/>
                <p:nvPr/>
              </p:nvCxnSpPr>
              <p:spPr bwMode="auto">
                <a:xfrm>
                  <a:off x="2659965" y="4849978"/>
                  <a:ext cx="0" cy="987552"/>
                </a:xfrm>
                <a:prstGeom prst="line">
                  <a:avLst/>
                </a:prstGeom>
                <a:solidFill>
                  <a:srgbClr val="5CA1FB"/>
                </a:solidFill>
                <a:ln w="38100" cap="flat" cmpd="sng" algn="ctr">
                  <a:solidFill>
                    <a:schemeClr val="tx1"/>
                  </a:solidFill>
                  <a:prstDash val="solid"/>
                  <a:round/>
                  <a:headEnd type="none" w="med" len="med"/>
                  <a:tailEnd type="none" w="med" len="med"/>
                </a:ln>
                <a:effectLst/>
              </p:spPr>
            </p:cxnSp>
            <p:cxnSp>
              <p:nvCxnSpPr>
                <p:cNvPr id="317" name="Straight Connector 316"/>
                <p:cNvCxnSpPr/>
                <p:nvPr/>
              </p:nvCxnSpPr>
              <p:spPr bwMode="auto">
                <a:xfrm>
                  <a:off x="2650052" y="5837530"/>
                  <a:ext cx="984180" cy="0"/>
                </a:xfrm>
                <a:prstGeom prst="line">
                  <a:avLst/>
                </a:prstGeom>
                <a:solidFill>
                  <a:srgbClr val="5CA1FB"/>
                </a:solidFill>
                <a:ln w="38100" cap="flat" cmpd="sng" algn="ctr">
                  <a:solidFill>
                    <a:schemeClr val="tx1"/>
                  </a:solidFill>
                  <a:prstDash val="solid"/>
                  <a:round/>
                  <a:headEnd type="none" w="med" len="med"/>
                  <a:tailEnd type="none" w="med" len="med"/>
                </a:ln>
                <a:effectLst/>
              </p:spPr>
            </p:cxnSp>
          </p:grpSp>
          <p:cxnSp>
            <p:nvCxnSpPr>
              <p:cNvPr id="315" name="Straight Connector 314"/>
              <p:cNvCxnSpPr/>
              <p:nvPr/>
            </p:nvCxnSpPr>
            <p:spPr bwMode="auto">
              <a:xfrm flipV="1">
                <a:off x="2071666" y="5542216"/>
                <a:ext cx="291226" cy="2"/>
              </a:xfrm>
              <a:prstGeom prst="line">
                <a:avLst/>
              </a:prstGeom>
              <a:solidFill>
                <a:srgbClr val="5CA1FB"/>
              </a:solidFill>
              <a:ln w="6350" cap="flat" cmpd="sng" algn="ctr">
                <a:solidFill>
                  <a:schemeClr val="tx1"/>
                </a:solidFill>
                <a:prstDash val="solid"/>
                <a:round/>
                <a:headEnd type="none" w="med" len="med"/>
                <a:tailEnd type="none" w="med" len="med"/>
              </a:ln>
              <a:effectLst/>
            </p:spPr>
          </p:cxnSp>
        </p:grpSp>
        <p:cxnSp>
          <p:nvCxnSpPr>
            <p:cNvPr id="312" name="Straight Connector 311"/>
            <p:cNvCxnSpPr/>
            <p:nvPr/>
          </p:nvCxnSpPr>
          <p:spPr bwMode="auto">
            <a:xfrm flipV="1">
              <a:off x="3986785" y="5179692"/>
              <a:ext cx="291226" cy="2"/>
            </a:xfrm>
            <a:prstGeom prst="line">
              <a:avLst/>
            </a:prstGeom>
            <a:solidFill>
              <a:srgbClr val="5CA1FB"/>
            </a:solidFill>
            <a:ln w="6350" cap="flat" cmpd="sng" algn="ctr">
              <a:solidFill>
                <a:schemeClr val="tx1"/>
              </a:solidFill>
              <a:prstDash val="solid"/>
              <a:round/>
              <a:headEnd type="none" w="med" len="med"/>
              <a:tailEnd type="none" w="med" len="med"/>
            </a:ln>
            <a:effectLst/>
          </p:spPr>
        </p:cxnSp>
        <p:cxnSp>
          <p:nvCxnSpPr>
            <p:cNvPr id="313" name="Straight Connector 312"/>
            <p:cNvCxnSpPr/>
            <p:nvPr/>
          </p:nvCxnSpPr>
          <p:spPr bwMode="auto">
            <a:xfrm flipV="1">
              <a:off x="4306915" y="4969562"/>
              <a:ext cx="291226" cy="2"/>
            </a:xfrm>
            <a:prstGeom prst="line">
              <a:avLst/>
            </a:prstGeom>
            <a:solidFill>
              <a:srgbClr val="5CA1FB"/>
            </a:solidFill>
            <a:ln w="6350" cap="flat" cmpd="sng" algn="ctr">
              <a:solidFill>
                <a:schemeClr val="tx1"/>
              </a:solidFill>
              <a:prstDash val="solid"/>
              <a:round/>
              <a:headEnd type="none" w="med" len="med"/>
              <a:tailEnd type="none" w="med" len="med"/>
            </a:ln>
            <a:effectLst/>
          </p:spPr>
        </p:cxnSp>
      </p:grpSp>
      <p:sp>
        <p:nvSpPr>
          <p:cNvPr id="318" name="TextBox 317"/>
          <p:cNvSpPr txBox="1"/>
          <p:nvPr/>
        </p:nvSpPr>
        <p:spPr>
          <a:xfrm>
            <a:off x="206449" y="5968013"/>
            <a:ext cx="8588661" cy="683264"/>
          </a:xfrm>
          <a:prstGeom prst="rect">
            <a:avLst/>
          </a:prstGeom>
          <a:solidFill>
            <a:schemeClr val="bg1"/>
          </a:solidFill>
        </p:spPr>
        <p:txBody>
          <a:bodyPr wrap="square" rtlCol="0">
            <a:spAutoFit/>
          </a:bodyPr>
          <a:lstStyle>
            <a:defPPr>
              <a:defRPr lang="en-US"/>
            </a:defPPr>
            <a:lvl1pPr>
              <a:lnSpc>
                <a:spcPct val="80000"/>
              </a:lnSpc>
              <a:spcBef>
                <a:spcPts val="0"/>
              </a:spcBef>
              <a:defRPr sz="1200"/>
            </a:lvl1pPr>
          </a:lstStyle>
          <a:p>
            <a:pPr marL="228600" indent="-228600">
              <a:buFont typeface="+mj-lt"/>
              <a:buAutoNum type="arabicPeriod" startAt="2"/>
            </a:pPr>
            <a:r>
              <a:rPr lang="en-US" dirty="0" smtClean="0"/>
              <a:t>In </a:t>
            </a:r>
            <a:r>
              <a:rPr lang="en-US" dirty="0"/>
              <a:t>response to </a:t>
            </a:r>
            <a:r>
              <a:rPr lang="en-US" dirty="0" smtClean="0"/>
              <a:t>changes</a:t>
            </a:r>
            <a:r>
              <a:rPr lang="en-US" dirty="0"/>
              <a:t>, the deployed application </a:t>
            </a:r>
            <a:r>
              <a:rPr lang="en-US" u="sng" dirty="0" smtClean="0"/>
              <a:t>adapts </a:t>
            </a:r>
            <a:r>
              <a:rPr lang="en-US" u="sng" dirty="0"/>
              <a:t>its behavior </a:t>
            </a:r>
            <a:r>
              <a:rPr lang="en-US" dirty="0" smtClean="0"/>
              <a:t>or </a:t>
            </a:r>
            <a:r>
              <a:rPr lang="en-US" u="sng" dirty="0" smtClean="0"/>
              <a:t>transforms its </a:t>
            </a:r>
            <a:r>
              <a:rPr lang="en-US" u="sng" dirty="0"/>
              <a:t>binary to preserve the behavior</a:t>
            </a:r>
            <a:r>
              <a:rPr lang="en-US" dirty="0"/>
              <a:t> or </a:t>
            </a:r>
            <a:r>
              <a:rPr lang="en-US" u="sng" dirty="0"/>
              <a:t>adapts both its binary and </a:t>
            </a:r>
            <a:r>
              <a:rPr lang="en-US" u="sng" dirty="0" smtClean="0"/>
              <a:t>behavior </a:t>
            </a:r>
            <a:r>
              <a:rPr lang="en-US" dirty="0" smtClean="0"/>
              <a:t>– </a:t>
            </a:r>
            <a:r>
              <a:rPr lang="en-US" dirty="0"/>
              <a:t>the deployed binary is modified (may involve </a:t>
            </a:r>
            <a:r>
              <a:rPr lang="en-US" dirty="0" smtClean="0"/>
              <a:t>synthesizing and/or downloading </a:t>
            </a:r>
            <a:r>
              <a:rPr lang="en-US" dirty="0"/>
              <a:t>patches). This adaptation happens </a:t>
            </a:r>
            <a:r>
              <a:rPr lang="en-US" i="1" dirty="0" smtClean="0"/>
              <a:t>online,</a:t>
            </a:r>
            <a:r>
              <a:rPr lang="en-US" dirty="0" smtClean="0"/>
              <a:t> </a:t>
            </a:r>
            <a:r>
              <a:rPr lang="en-US" dirty="0"/>
              <a:t>i.e</a:t>
            </a:r>
            <a:r>
              <a:rPr lang="en-US" dirty="0" smtClean="0"/>
              <a:t>., when the application is used in mission, no </a:t>
            </a:r>
            <a:r>
              <a:rPr lang="en-US" dirty="0"/>
              <a:t>new variant with different source or binary is </a:t>
            </a:r>
            <a:r>
              <a:rPr lang="en-US" dirty="0" smtClean="0"/>
              <a:t>synthesized</a:t>
            </a:r>
            <a:r>
              <a:rPr lang="en-US" dirty="0"/>
              <a:t>. Needs additional instrumentation to be present in the deployed </a:t>
            </a:r>
            <a:r>
              <a:rPr lang="en-US" dirty="0" smtClean="0"/>
              <a:t>binary (the </a:t>
            </a:r>
            <a:r>
              <a:rPr lang="en-US" dirty="0"/>
              <a:t>black </a:t>
            </a:r>
            <a:r>
              <a:rPr lang="en-US" dirty="0" smtClean="0"/>
              <a:t>oval )</a:t>
            </a:r>
            <a:endParaRPr lang="en-US" dirty="0"/>
          </a:p>
        </p:txBody>
      </p:sp>
      <p:sp>
        <p:nvSpPr>
          <p:cNvPr id="319" name="Rectangular Callout 318"/>
          <p:cNvSpPr/>
          <p:nvPr/>
        </p:nvSpPr>
        <p:spPr bwMode="auto">
          <a:xfrm>
            <a:off x="781989" y="5626933"/>
            <a:ext cx="809027" cy="212968"/>
          </a:xfrm>
          <a:prstGeom prst="wedgeRectCallout">
            <a:avLst>
              <a:gd name="adj1" fmla="val -83271"/>
              <a:gd name="adj2" fmla="val -82762"/>
            </a:avLst>
          </a:prstGeom>
          <a:solidFill>
            <a:srgbClr val="FFFF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000" i="0" u="none" strike="noStrike" cap="none" normalizeH="0" baseline="0" dirty="0" smtClean="0">
                <a:ln>
                  <a:noFill/>
                </a:ln>
                <a:solidFill>
                  <a:schemeClr val="tx1"/>
                </a:solidFill>
                <a:effectLst/>
                <a:latin typeface="Arial Narrow" panose="020B0606020202030204" pitchFamily="34" charset="0"/>
                <a:ea typeface="ＭＳ Ｐゴシック" pitchFamily="1" charset="-128"/>
              </a:rPr>
              <a:t>instrumentation</a:t>
            </a:r>
          </a:p>
        </p:txBody>
      </p:sp>
      <p:sp>
        <p:nvSpPr>
          <p:cNvPr id="320" name="Rectangular Callout 319"/>
          <p:cNvSpPr/>
          <p:nvPr/>
        </p:nvSpPr>
        <p:spPr bwMode="auto">
          <a:xfrm>
            <a:off x="1422534" y="5367882"/>
            <a:ext cx="484505" cy="212968"/>
          </a:xfrm>
          <a:prstGeom prst="wedgeRectCallout">
            <a:avLst>
              <a:gd name="adj1" fmla="val 20481"/>
              <a:gd name="adj2" fmla="val -117111"/>
            </a:avLst>
          </a:prstGeom>
          <a:solidFill>
            <a:srgbClr val="FFFF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lang="en-US" sz="1000" dirty="0" smtClean="0">
                <a:latin typeface="Arial Narrow" panose="020B0606020202030204" pitchFamily="34" charset="0"/>
                <a:ea typeface="ＭＳ Ｐゴシック" pitchFamily="1" charset="-128"/>
              </a:rPr>
              <a:t>behavior</a:t>
            </a:r>
            <a:endParaRPr kumimoji="0" lang="en-US" sz="1000" i="0" u="none" strike="noStrike" cap="none" normalizeH="0" baseline="0" dirty="0" smtClean="0">
              <a:ln>
                <a:noFill/>
              </a:ln>
              <a:solidFill>
                <a:schemeClr val="tx1"/>
              </a:solidFill>
              <a:effectLst/>
              <a:latin typeface="Arial Narrow" panose="020B0606020202030204" pitchFamily="34" charset="0"/>
              <a:ea typeface="ＭＳ Ｐゴシック" pitchFamily="1" charset="-128"/>
            </a:endParaRPr>
          </a:p>
        </p:txBody>
      </p:sp>
      <p:sp>
        <p:nvSpPr>
          <p:cNvPr id="12" name="TextBox 11"/>
          <p:cNvSpPr txBox="1"/>
          <p:nvPr/>
        </p:nvSpPr>
        <p:spPr>
          <a:xfrm rot="16200000">
            <a:off x="7843956" y="1262383"/>
            <a:ext cx="2210514" cy="523220"/>
          </a:xfrm>
          <a:prstGeom prst="rect">
            <a:avLst/>
          </a:prstGeom>
          <a:noFill/>
        </p:spPr>
        <p:txBody>
          <a:bodyPr wrap="square" rtlCol="0">
            <a:spAutoFit/>
          </a:bodyPr>
          <a:lstStyle/>
          <a:p>
            <a:r>
              <a:rPr lang="en-US" sz="1400" i="1" dirty="0" smtClean="0">
                <a:solidFill>
                  <a:schemeClr val="bg1">
                    <a:lumMod val="50000"/>
                  </a:schemeClr>
                </a:solidFill>
              </a:rPr>
              <a:t>Offline, pre-deployment adaptation </a:t>
            </a:r>
            <a:endParaRPr lang="en-US" sz="1400" i="1" dirty="0">
              <a:solidFill>
                <a:schemeClr val="bg1">
                  <a:lumMod val="50000"/>
                </a:schemeClr>
              </a:solidFill>
            </a:endParaRPr>
          </a:p>
        </p:txBody>
      </p:sp>
      <p:sp>
        <p:nvSpPr>
          <p:cNvPr id="322" name="TextBox 321"/>
          <p:cNvSpPr txBox="1"/>
          <p:nvPr/>
        </p:nvSpPr>
        <p:spPr>
          <a:xfrm rot="16200000">
            <a:off x="7900926" y="4337122"/>
            <a:ext cx="2210514" cy="523220"/>
          </a:xfrm>
          <a:prstGeom prst="rect">
            <a:avLst/>
          </a:prstGeom>
          <a:noFill/>
        </p:spPr>
        <p:txBody>
          <a:bodyPr wrap="square" rtlCol="0">
            <a:spAutoFit/>
          </a:bodyPr>
          <a:lstStyle/>
          <a:p>
            <a:r>
              <a:rPr lang="en-US" sz="1400" i="1" dirty="0" smtClean="0">
                <a:solidFill>
                  <a:schemeClr val="bg1">
                    <a:lumMod val="50000"/>
                  </a:schemeClr>
                </a:solidFill>
              </a:rPr>
              <a:t>Online, runtime adaptation </a:t>
            </a:r>
            <a:endParaRPr lang="en-US" sz="1400" i="1" dirty="0">
              <a:solidFill>
                <a:schemeClr val="bg1">
                  <a:lumMod val="50000"/>
                </a:schemeClr>
              </a:solidFill>
            </a:endParaRPr>
          </a:p>
        </p:txBody>
      </p:sp>
    </p:spTree>
    <p:extLst>
      <p:ext uri="{BB962C8B-B14F-4D97-AF65-F5344CB8AC3E}">
        <p14:creationId xmlns:p14="http://schemas.microsoft.com/office/powerpoint/2010/main" val="2924232150"/>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2007-presentation-fullcolor-cims">
  <a:themeElements>
    <a:clrScheme name="">
      <a:dk1>
        <a:srgbClr val="000000"/>
      </a:dk1>
      <a:lt1>
        <a:srgbClr val="FFFFFF"/>
      </a:lt1>
      <a:dk2>
        <a:srgbClr val="000000"/>
      </a:dk2>
      <a:lt2>
        <a:srgbClr val="808080"/>
      </a:lt2>
      <a:accent1>
        <a:srgbClr val="0066FF"/>
      </a:accent1>
      <a:accent2>
        <a:srgbClr val="9933FF"/>
      </a:accent2>
      <a:accent3>
        <a:srgbClr val="FFFFFF"/>
      </a:accent3>
      <a:accent4>
        <a:srgbClr val="000000"/>
      </a:accent4>
      <a:accent5>
        <a:srgbClr val="AAB8FF"/>
      </a:accent5>
      <a:accent6>
        <a:srgbClr val="8A2DE7"/>
      </a:accent6>
      <a:hlink>
        <a:srgbClr val="3C4F82"/>
      </a:hlink>
      <a:folHlink>
        <a:srgbClr val="33CC33"/>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5"/>
        </a:solidFill>
        <a:ln w="3175" cap="flat" cmpd="sng" algn="ctr">
          <a:solidFill>
            <a:schemeClr val="tx1"/>
          </a:solidFill>
          <a:prstDash val="solid"/>
          <a:round/>
          <a:headEnd type="none" w="med" len="med"/>
          <a:tailEnd type="none" w="med" len="med"/>
        </a:ln>
        <a:effectLst/>
      </a:spPr>
      <a:bodyPr vert="horz" wrap="none" lIns="0" tIns="0" rIns="0" bIns="0" numCol="1" rtlCol="0"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0" sz="1600" b="1" i="0" u="none" strike="noStrike" cap="none" normalizeH="0" baseline="0" dirty="0" smtClean="0">
            <a:ln>
              <a:noFill/>
            </a:ln>
            <a:solidFill>
              <a:schemeClr val="tx1"/>
            </a:solidFill>
            <a:effectLst/>
            <a:latin typeface="Arial" charset="0"/>
            <a:ea typeface="ＭＳ Ｐゴシック" pitchFamily="1" charset="-128"/>
          </a:defRPr>
        </a:defPPr>
      </a:lstStyle>
    </a:spDef>
    <a:lnDef>
      <a:spPr bwMode="auto">
        <a:xfrm>
          <a:off x="0" y="0"/>
          <a:ext cx="1" cy="1"/>
        </a:xfrm>
        <a:custGeom>
          <a:avLst/>
          <a:gdLst/>
          <a:ahLst/>
          <a:cxnLst/>
          <a:rect l="0" t="0" r="0" b="0"/>
          <a:pathLst/>
        </a:custGeom>
        <a:solidFill>
          <a:srgbClr val="5CA1FB"/>
        </a:solidFill>
        <a:ln w="38100" cap="flat" cmpd="sng" algn="ctr">
          <a:solidFill>
            <a:schemeClr val="tx1"/>
          </a:solid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2000" b="1" i="0" u="none" strike="noStrike" cap="none" normalizeH="0" baseline="0" smtClean="0">
            <a:ln>
              <a:noFill/>
            </a:ln>
            <a:solidFill>
              <a:schemeClr val="tx1"/>
            </a:solidFill>
            <a:effectLst/>
            <a:latin typeface="Arial" charset="0"/>
            <a:ea typeface="ＭＳ Ｐゴシック" pitchFamily="1"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Presentatio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003399"/>
        </a:folHlink>
      </a:clrScheme>
      <a:clrMap bg1="lt1" tx1="dk1" bg2="lt2" tx2="dk2" accent1="accent1" accent2="accent2" accent3="accent3" accent4="accent4" accent5="accent5" accent6="accent6" hlink="hlink" folHlink="folHlink"/>
    </a:extraClrScheme>
    <a:extraClrScheme>
      <a:clrScheme name="Blank Presentation 14">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800000"/>
        </a:hlink>
        <a:folHlink>
          <a:srgbClr val="800000"/>
        </a:folHlink>
      </a:clrScheme>
      <a:clrMap bg1="lt1" tx1="dk1" bg2="lt2" tx2="dk2" accent1="accent1" accent2="accent2" accent3="accent3" accent4="accent4" accent5="accent5" accent6="accent6" hlink="hlink" folHlink="folHlink"/>
    </a:extraClrScheme>
    <a:extraClrScheme>
      <a:clrScheme name="Blank Presentation 15">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66FF"/>
        </a:hlink>
        <a:folHlink>
          <a:srgbClr val="0066FF"/>
        </a:folHlink>
      </a:clrScheme>
      <a:clrMap bg1="lt1" tx1="dk1" bg2="lt2" tx2="dk2" accent1="accent1" accent2="accent2" accent3="accent3" accent4="accent4" accent5="accent5" accent6="accent6" hlink="hlink" folHlink="folHlink"/>
    </a:extraClrScheme>
    <a:extraClrScheme>
      <a:clrScheme name="Blank Presentation 16">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3C4F82"/>
        </a:hlink>
        <a:folHlink>
          <a:srgbClr val="0066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AD1385E2018C548AEF4AAD7DDD42279" ma:contentTypeVersion="0" ma:contentTypeDescription="Create a new document." ma:contentTypeScope="" ma:versionID="441927dc01d2f22bbe9ee6877134e849">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2B57C9A4-B58A-4025-AAC6-3A693FB151B9}">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B03EAE02-841B-4BCE-8370-99F5326B3A7B}">
  <ds:schemaRefs>
    <ds:schemaRef ds:uri="http://schemas.microsoft.com/sharepoint/v3/contenttype/forms"/>
  </ds:schemaRefs>
</ds:datastoreItem>
</file>

<file path=customXml/itemProps3.xml><?xml version="1.0" encoding="utf-8"?>
<ds:datastoreItem xmlns:ds="http://schemas.openxmlformats.org/officeDocument/2006/customXml" ds:itemID="{44519484-302D-4AB9-B590-496A266CBD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default</Template>
  <TotalTime>30918</TotalTime>
  <Pages>50</Pages>
  <Words>2114</Words>
  <Application>Microsoft Office PowerPoint</Application>
  <PresentationFormat>On-screen Show (4:3)</PresentationFormat>
  <Paragraphs>273</Paragraphs>
  <Slides>16</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ＭＳ Ｐゴシック</vt:lpstr>
      <vt:lpstr>Arial</vt:lpstr>
      <vt:lpstr>Arial Narrow</vt:lpstr>
      <vt:lpstr>Times</vt:lpstr>
      <vt:lpstr>Wingdings</vt:lpstr>
      <vt:lpstr>2007-presentation-fullcolor-cims</vt:lpstr>
      <vt:lpstr>PowerPoint Presentation</vt:lpstr>
      <vt:lpstr>Summary of IMMoRTALS Goals</vt:lpstr>
      <vt:lpstr>Overview of IMMoRTALS Approach</vt:lpstr>
      <vt:lpstr>Dimensions of Mission-Specific Tactical Situation Awareness*</vt:lpstr>
      <vt:lpstr>Dimensions of Mission-Specific Tactical Situation Awareness*</vt:lpstr>
      <vt:lpstr>ConOps: “Boots-on-the-ground” – Mission Activities at the Tactical Edge</vt:lpstr>
      <vt:lpstr>ConOps: Motivations for Software &amp; Resource Adaptation &amp; Evolution</vt:lpstr>
      <vt:lpstr>Software Transformations to Respond to Change Drivers</vt:lpstr>
      <vt:lpstr>Two Flavors of Program Transformation in IMMoRTALS</vt:lpstr>
      <vt:lpstr>Example Mission, Supporting Data Sources, &amp; Hardware/Software Assets</vt:lpstr>
      <vt:lpstr>Example Mission, Supporting Data Sources, &amp; Hardware/Software Assets</vt:lpstr>
      <vt:lpstr>Mapping Sample Mission into Phase 1 Challenge Problems</vt:lpstr>
      <vt:lpstr>Task 1: Offline transformation in response to mission requirement changes</vt:lpstr>
      <vt:lpstr>Task 1: Substitute and Massage the Code</vt:lpstr>
      <vt:lpstr>Task 2: Offline transformation to mission requirement and target environment change</vt:lpstr>
      <vt:lpstr>Task 2: Synthesize and add code that relieves the pressure on bandwidth </vt:lpstr>
    </vt:vector>
  </TitlesOfParts>
  <Company>United States Air Force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 Briefings: How to Get Your Message Across</dc:title>
  <dc:creator>John Bay</dc:creator>
  <cp:lastModifiedBy>Partha Pal</cp:lastModifiedBy>
  <cp:revision>1686</cp:revision>
  <cp:lastPrinted>2001-11-01T17:06:51Z</cp:lastPrinted>
  <dcterms:created xsi:type="dcterms:W3CDTF">2010-12-10T19:49:16Z</dcterms:created>
  <dcterms:modified xsi:type="dcterms:W3CDTF">2017-01-27T18:34:35Z</dcterms:modified>
</cp:coreProperties>
</file>